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0" r:id="rId4"/>
    <p:sldMasterId id="2147483845" r:id="rId5"/>
    <p:sldMasterId id="2147483867" r:id="rId6"/>
  </p:sldMasterIdLst>
  <p:notesMasterIdLst>
    <p:notesMasterId r:id="rId51"/>
  </p:notesMasterIdLst>
  <p:sldIdLst>
    <p:sldId id="257" r:id="rId7"/>
    <p:sldId id="502" r:id="rId8"/>
    <p:sldId id="464" r:id="rId9"/>
    <p:sldId id="465" r:id="rId10"/>
    <p:sldId id="466" r:id="rId11"/>
    <p:sldId id="468" r:id="rId12"/>
    <p:sldId id="500" r:id="rId13"/>
    <p:sldId id="470" r:id="rId14"/>
    <p:sldId id="469" r:id="rId15"/>
    <p:sldId id="472" r:id="rId16"/>
    <p:sldId id="471" r:id="rId17"/>
    <p:sldId id="410" r:id="rId18"/>
    <p:sldId id="477" r:id="rId19"/>
    <p:sldId id="474" r:id="rId20"/>
    <p:sldId id="467" r:id="rId21"/>
    <p:sldId id="293" r:id="rId22"/>
    <p:sldId id="295" r:id="rId23"/>
    <p:sldId id="479" r:id="rId24"/>
    <p:sldId id="501" r:id="rId25"/>
    <p:sldId id="480" r:id="rId26"/>
    <p:sldId id="478" r:id="rId27"/>
    <p:sldId id="482" r:id="rId28"/>
    <p:sldId id="484" r:id="rId29"/>
    <p:sldId id="485" r:id="rId30"/>
    <p:sldId id="486" r:id="rId31"/>
    <p:sldId id="487" r:id="rId32"/>
    <p:sldId id="489" r:id="rId33"/>
    <p:sldId id="491" r:id="rId34"/>
    <p:sldId id="492" r:id="rId35"/>
    <p:sldId id="493" r:id="rId36"/>
    <p:sldId id="494" r:id="rId37"/>
    <p:sldId id="495" r:id="rId38"/>
    <p:sldId id="407" r:id="rId39"/>
    <p:sldId id="403" r:id="rId40"/>
    <p:sldId id="393" r:id="rId41"/>
    <p:sldId id="438" r:id="rId42"/>
    <p:sldId id="439" r:id="rId43"/>
    <p:sldId id="426" r:id="rId44"/>
    <p:sldId id="427" r:id="rId45"/>
    <p:sldId id="496" r:id="rId46"/>
    <p:sldId id="441" r:id="rId47"/>
    <p:sldId id="498" r:id="rId48"/>
    <p:sldId id="499" r:id="rId49"/>
    <p:sldId id="319"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99">
          <p15:clr>
            <a:srgbClr val="A4A3A4"/>
          </p15:clr>
        </p15:guide>
        <p15:guide id="2" orient="horz" pos="3600">
          <p15:clr>
            <a:srgbClr val="A4A3A4"/>
          </p15:clr>
        </p15:guide>
        <p15:guide id="3" orient="horz" pos="284">
          <p15:clr>
            <a:srgbClr val="A4A3A4"/>
          </p15:clr>
        </p15:guide>
        <p15:guide id="4" orient="horz" pos="2592">
          <p15:clr>
            <a:srgbClr val="A4A3A4"/>
          </p15:clr>
        </p15:guide>
        <p15:guide id="5" pos="5472">
          <p15:clr>
            <a:srgbClr val="A4A3A4"/>
          </p15:clr>
        </p15:guide>
        <p15:guide id="6" pos="287">
          <p15:clr>
            <a:srgbClr val="A4A3A4"/>
          </p15:clr>
        </p15:guide>
        <p15:guide id="7"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5A36"/>
    <a:srgbClr val="FFFF8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88" autoAdjust="0"/>
    <p:restoredTop sz="94713" autoAdjust="0"/>
  </p:normalViewPr>
  <p:slideViewPr>
    <p:cSldViewPr snapToGrid="0" snapToObjects="1">
      <p:cViewPr varScale="1">
        <p:scale>
          <a:sx n="70" d="100"/>
          <a:sy n="70" d="100"/>
        </p:scale>
        <p:origin x="1284" y="72"/>
      </p:cViewPr>
      <p:guideLst>
        <p:guide orient="horz" pos="4099"/>
        <p:guide orient="horz" pos="3600"/>
        <p:guide orient="horz" pos="284"/>
        <p:guide orient="horz" pos="2592"/>
        <p:guide pos="5472"/>
        <p:guide pos="287"/>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30" d="100"/>
        <a:sy n="130" d="100"/>
      </p:scale>
      <p:origin x="0" y="96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E9438B-B1C6-8B4B-9BED-10A3CE67B9E3}" type="datetimeFigureOut">
              <a:rPr lang="en-US" smtClean="0"/>
              <a:t>1/5/2016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E3ED14-1C06-B149-8A7D-CC5362078B58}" type="slidenum">
              <a:rPr lang="en-US" smtClean="0"/>
              <a:t>‹#›</a:t>
            </a:fld>
            <a:endParaRPr lang="en-US"/>
          </a:p>
        </p:txBody>
      </p:sp>
    </p:spTree>
    <p:extLst>
      <p:ext uri="{BB962C8B-B14F-4D97-AF65-F5344CB8AC3E}">
        <p14:creationId xmlns:p14="http://schemas.microsoft.com/office/powerpoint/2010/main" val="4422252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hospitalmedicine.org/"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147E43-03B1-4EFC-B0BA-AD9E3BC6DC5C}" type="slidenum">
              <a:rPr lang="en-US"/>
              <a:pPr/>
              <a:t>4</a:t>
            </a:fld>
            <a:endParaRPr lang="en-US"/>
          </a:p>
        </p:txBody>
      </p:sp>
      <p:sp>
        <p:nvSpPr>
          <p:cNvPr id="223234" name="Rectangle 2"/>
          <p:cNvSpPr>
            <a:spLocks noGrp="1" noRot="1" noChangeAspect="1" noChangeArrowheads="1" noTextEdit="1"/>
          </p:cNvSpPr>
          <p:nvPr>
            <p:ph type="sldImg"/>
          </p:nvPr>
        </p:nvSpPr>
        <p:spPr>
          <a:xfrm>
            <a:off x="1143000" y="685800"/>
            <a:ext cx="4572000" cy="3429000"/>
          </a:xfrm>
          <a:ln/>
        </p:spPr>
      </p:sp>
      <p:sp>
        <p:nvSpPr>
          <p:cNvPr id="223235" name="Rectangle 3"/>
          <p:cNvSpPr>
            <a:spLocks noGrp="1" noChangeArrowheads="1"/>
          </p:cNvSpPr>
          <p:nvPr>
            <p:ph type="body" idx="1"/>
          </p:nvPr>
        </p:nvSpPr>
        <p:spPr/>
        <p:txBody>
          <a:bodyPr/>
          <a:lstStyle/>
          <a:p>
            <a:r>
              <a:rPr lang="en-US" sz="1000"/>
              <a:t>1 in 10  of the &gt; 2 million Americans developing DVT goes on to die from pulmonary embolism (PE). </a:t>
            </a:r>
          </a:p>
          <a:p>
            <a:r>
              <a:rPr lang="en-US" sz="1000"/>
              <a:t>These 200,000 patient deaths represent more annual deaths than those from breast cancer, AIDS, and traffic accidents combined.</a:t>
            </a:r>
          </a:p>
          <a:p>
            <a:r>
              <a:rPr lang="en-US" sz="1000"/>
              <a:t>Many of these VTE deaths contribute to hospital mortality.</a:t>
            </a:r>
          </a:p>
          <a:p>
            <a:r>
              <a:rPr lang="en-US" sz="1000"/>
              <a:t>Pulmonary embolism is the most common preventable cause of death in the hospital; an estimated 10% of inpatient deaths are secondary to PE.</a:t>
            </a:r>
          </a:p>
          <a:p>
            <a:pPr>
              <a:buFont typeface="Symbol" pitchFamily="18" charset="2"/>
              <a:buChar char=""/>
            </a:pPr>
            <a:r>
              <a:rPr lang="en-US" sz="1000"/>
              <a:t>Not only do patients with VTE suffer a 30% cumulative risk for recurrence, they are also at risk for the potentially disabling post-thrombotic syndrome. </a:t>
            </a:r>
          </a:p>
          <a:p>
            <a:endParaRPr lang="en-US" sz="1000"/>
          </a:p>
        </p:txBody>
      </p:sp>
    </p:spTree>
    <p:extLst>
      <p:ext uri="{BB962C8B-B14F-4D97-AF65-F5344CB8AC3E}">
        <p14:creationId xmlns:p14="http://schemas.microsoft.com/office/powerpoint/2010/main" val="1787723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On admission / transfer, VTE risk assessment must be completed </a:t>
            </a:r>
            <a:endParaRPr lang="en-US" dirty="0"/>
          </a:p>
        </p:txBody>
      </p:sp>
      <p:sp>
        <p:nvSpPr>
          <p:cNvPr id="4" name="Slide Number Placeholder 3"/>
          <p:cNvSpPr>
            <a:spLocks noGrp="1"/>
          </p:cNvSpPr>
          <p:nvPr>
            <p:ph type="sldNum" sz="quarter" idx="10"/>
          </p:nvPr>
        </p:nvSpPr>
        <p:spPr/>
        <p:txBody>
          <a:bodyPr/>
          <a:lstStyle/>
          <a:p>
            <a:fld id="{A8E3ED14-1C06-B149-8A7D-CC5362078B58}" type="slidenum">
              <a:rPr lang="en-US" smtClean="0"/>
              <a:t>25</a:t>
            </a:fld>
            <a:endParaRPr lang="en-US"/>
          </a:p>
        </p:txBody>
      </p:sp>
    </p:spTree>
    <p:extLst>
      <p:ext uri="{BB962C8B-B14F-4D97-AF65-F5344CB8AC3E}">
        <p14:creationId xmlns:p14="http://schemas.microsoft.com/office/powerpoint/2010/main" val="701216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035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1CA729D-FEA7-4668-9B4B-B0DF6331B1A7}" type="slidenum">
              <a:rPr lang="en-US" sz="1200">
                <a:solidFill>
                  <a:srgbClr val="000000"/>
                </a:solidFill>
              </a:rPr>
              <a:pPr algn="r"/>
              <a:t>36</a:t>
            </a:fld>
            <a:endParaRPr lang="en-US" sz="1200">
              <a:solidFill>
                <a:srgbClr val="000000"/>
              </a:solidFill>
            </a:endParaRPr>
          </a:p>
        </p:txBody>
      </p:sp>
      <p:sp>
        <p:nvSpPr>
          <p:cNvPr id="1380354"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467971" name="Rectangle 3"/>
          <p:cNvSpPr>
            <a:spLocks noGrp="1" noChangeArrowheads="1"/>
          </p:cNvSpPr>
          <p:nvPr>
            <p:ph type="body" idx="1"/>
          </p:nvPr>
        </p:nvSpPr>
        <p:spPr bwMode="auto"/>
        <p:txBody>
          <a:bodyPr wrap="square" numCol="1" anchor="t" anchorCtr="0" compatLnSpc="1">
            <a:prstTxWarp prst="textNoShape">
              <a:avLst/>
            </a:prstTxWarp>
            <a:normAutofit lnSpcReduction="10000"/>
          </a:bodyPr>
          <a:lstStyle/>
          <a:p>
            <a:pPr>
              <a:lnSpc>
                <a:spcPct val="80000"/>
              </a:lnSpc>
              <a:spcBef>
                <a:spcPct val="0"/>
              </a:spcBef>
              <a:defRPr/>
            </a:pPr>
            <a:r>
              <a:rPr lang="en-US" sz="800" dirty="0" smtClean="0"/>
              <a:t>a multifaceted approach</a:t>
            </a:r>
          </a:p>
          <a:p>
            <a:pPr>
              <a:lnSpc>
                <a:spcPct val="80000"/>
              </a:lnSpc>
              <a:spcBef>
                <a:spcPct val="0"/>
              </a:spcBef>
              <a:defRPr/>
            </a:pPr>
            <a:r>
              <a:rPr lang="en-US" sz="800" dirty="0" smtClean="0"/>
              <a:t>Variety of techniques</a:t>
            </a:r>
          </a:p>
          <a:p>
            <a:pPr>
              <a:lnSpc>
                <a:spcPct val="80000"/>
              </a:lnSpc>
              <a:spcBef>
                <a:spcPct val="0"/>
              </a:spcBef>
              <a:defRPr/>
            </a:pPr>
            <a:r>
              <a:rPr lang="en-US" sz="800" dirty="0" smtClean="0"/>
              <a:t>SHM collaborative</a:t>
            </a:r>
          </a:p>
          <a:p>
            <a:pPr>
              <a:lnSpc>
                <a:spcPct val="80000"/>
              </a:lnSpc>
              <a:spcBef>
                <a:spcPct val="0"/>
              </a:spcBef>
              <a:defRPr/>
            </a:pPr>
            <a:r>
              <a:rPr lang="en-US" sz="800" dirty="0" smtClean="0"/>
              <a:t>Audit/feedback. For true breakthrough levels of improvement, teams need to use education, standardized order sets, and a method to monitor prophylaxis rates, and act on those that are not on prophylaxis. </a:t>
            </a:r>
          </a:p>
          <a:p>
            <a:pPr>
              <a:lnSpc>
                <a:spcPct val="80000"/>
              </a:lnSpc>
              <a:spcBef>
                <a:spcPct val="0"/>
              </a:spcBef>
              <a:defRPr/>
            </a:pPr>
            <a:r>
              <a:rPr lang="da-DK" sz="800" dirty="0" smtClean="0"/>
              <a:t> Kakkar AK, Davidson BL, Haas SK. </a:t>
            </a:r>
            <a:r>
              <a:rPr lang="en-US" sz="800" dirty="0" smtClean="0"/>
              <a:t>Compliance with recommended</a:t>
            </a:r>
          </a:p>
          <a:p>
            <a:pPr>
              <a:lnSpc>
                <a:spcPct val="80000"/>
              </a:lnSpc>
              <a:spcBef>
                <a:spcPct val="0"/>
              </a:spcBef>
              <a:defRPr/>
            </a:pPr>
            <a:r>
              <a:rPr lang="en-US" sz="800" dirty="0" smtClean="0"/>
              <a:t>prophylaxis for venous </a:t>
            </a:r>
            <a:r>
              <a:rPr lang="en-US" sz="800" dirty="0" err="1" smtClean="0"/>
              <a:t>thromboembolism</a:t>
            </a:r>
            <a:r>
              <a:rPr lang="en-US" sz="800" dirty="0" smtClean="0"/>
              <a:t>: improving the use and rate of uptake of clinical practice guidelines. </a:t>
            </a:r>
            <a:r>
              <a:rPr lang="en-US" sz="800" i="1" dirty="0" smtClean="0"/>
              <a:t>J </a:t>
            </a:r>
            <a:r>
              <a:rPr lang="en-US" sz="800" i="1" dirty="0" err="1" smtClean="0"/>
              <a:t>Thromb</a:t>
            </a:r>
            <a:r>
              <a:rPr lang="en-US" sz="800" i="1" dirty="0" smtClean="0"/>
              <a:t> </a:t>
            </a:r>
            <a:r>
              <a:rPr lang="en-US" sz="800" i="1" dirty="0" err="1" smtClean="0"/>
              <a:t>Haemost</a:t>
            </a:r>
            <a:r>
              <a:rPr lang="en-US" sz="800" i="1" dirty="0" smtClean="0"/>
              <a:t>.</a:t>
            </a:r>
            <a:r>
              <a:rPr lang="en-US" sz="800" dirty="0" smtClean="0"/>
              <a:t> 2004;2:221–27.</a:t>
            </a:r>
          </a:p>
          <a:p>
            <a:pPr>
              <a:lnSpc>
                <a:spcPct val="80000"/>
              </a:lnSpc>
              <a:spcBef>
                <a:spcPct val="0"/>
              </a:spcBef>
              <a:defRPr/>
            </a:pPr>
            <a:r>
              <a:rPr lang="en-US" sz="800" dirty="0" smtClean="0"/>
              <a:t>Maynard G, Morris T, Jenkins I, Stone S, Lee J, </a:t>
            </a:r>
            <a:r>
              <a:rPr lang="en-US" sz="800" dirty="0" err="1" smtClean="0"/>
              <a:t>Renvall</a:t>
            </a:r>
            <a:r>
              <a:rPr lang="en-US" sz="800" dirty="0" smtClean="0"/>
              <a:t> M, Fink E, </a:t>
            </a:r>
            <a:r>
              <a:rPr lang="en-US" sz="800" dirty="0" err="1" smtClean="0"/>
              <a:t>Schoenhaus</a:t>
            </a:r>
            <a:r>
              <a:rPr lang="en-US" sz="800" dirty="0" smtClean="0"/>
              <a:t> R. Optimizing Prevention of Hospital-Acquired Venous </a:t>
            </a:r>
            <a:r>
              <a:rPr lang="en-US" sz="800" dirty="0" err="1" smtClean="0"/>
              <a:t>Thromboembolism</a:t>
            </a:r>
            <a:r>
              <a:rPr lang="en-US" sz="800" dirty="0" smtClean="0"/>
              <a:t>: Prospective Validation of a VTE Risk Assessment Model. Sep, </a:t>
            </a:r>
            <a:r>
              <a:rPr lang="en-US" sz="800" i="1" dirty="0" smtClean="0"/>
              <a:t>J Hosp Med. </a:t>
            </a:r>
            <a:r>
              <a:rPr lang="en-US" sz="800" dirty="0" smtClean="0"/>
              <a:t>2009 early view </a:t>
            </a:r>
          </a:p>
          <a:p>
            <a:pPr>
              <a:lnSpc>
                <a:spcPct val="80000"/>
              </a:lnSpc>
              <a:spcBef>
                <a:spcPct val="0"/>
              </a:spcBef>
              <a:defRPr/>
            </a:pPr>
            <a:r>
              <a:rPr lang="en-US" sz="800" dirty="0" smtClean="0"/>
              <a:t>23. Maynard G, Stein J. Preventing Hospital-Acquired Venous </a:t>
            </a:r>
            <a:r>
              <a:rPr lang="en-US" sz="800" dirty="0" err="1" smtClean="0"/>
              <a:t>Thromboembolism</a:t>
            </a:r>
            <a:r>
              <a:rPr lang="en-US" sz="800" dirty="0" smtClean="0"/>
              <a:t> - A Guide for Effective Quality Improvement.  Society of Hospital Medicine website, VTE Quality Improvement Resource Room. Available at: </a:t>
            </a:r>
            <a:r>
              <a:rPr lang="en-US" sz="800" dirty="0" smtClean="0">
                <a:hlinkClick r:id="rId3"/>
              </a:rPr>
              <a:t>http://www.hospitalmedicine.org</a:t>
            </a:r>
            <a:r>
              <a:rPr lang="en-US" sz="800" dirty="0" smtClean="0"/>
              <a:t>/ </a:t>
            </a:r>
            <a:r>
              <a:rPr lang="en-US" sz="800" dirty="0" err="1" smtClean="0"/>
              <a:t>ResourceRoomRedesign</a:t>
            </a:r>
            <a:r>
              <a:rPr lang="en-US" sz="800" dirty="0" smtClean="0"/>
              <a:t>/RR_VTE/VTE_Home.cfm. Last accessed July 14, 2009.</a:t>
            </a:r>
          </a:p>
          <a:p>
            <a:pPr>
              <a:lnSpc>
                <a:spcPct val="80000"/>
              </a:lnSpc>
              <a:spcBef>
                <a:spcPct val="0"/>
              </a:spcBef>
              <a:defRPr/>
            </a:pPr>
            <a:r>
              <a:rPr lang="en-US" sz="800" dirty="0" smtClean="0"/>
              <a:t>24. Maynard G, Stein J. Preventing Hospital-Acquired Venous </a:t>
            </a:r>
            <a:r>
              <a:rPr lang="en-US" sz="800" dirty="0" err="1" smtClean="0"/>
              <a:t>Thromboembolism</a:t>
            </a:r>
            <a:r>
              <a:rPr lang="en-US" sz="800" dirty="0" smtClean="0"/>
              <a:t>: A Guide for Effective Quality Improvement, version 3.3. Society of Hospital Medicine supplement, The Hospitalist August 2008, </a:t>
            </a:r>
            <a:r>
              <a:rPr lang="en-US" sz="800" dirty="0" err="1" smtClean="0"/>
              <a:t>Vol</a:t>
            </a:r>
            <a:r>
              <a:rPr lang="en-US" sz="800" dirty="0" smtClean="0"/>
              <a:t> 12 (8) 1-40.</a:t>
            </a:r>
          </a:p>
          <a:p>
            <a:pPr>
              <a:lnSpc>
                <a:spcPct val="80000"/>
              </a:lnSpc>
              <a:spcBef>
                <a:spcPct val="0"/>
              </a:spcBef>
              <a:defRPr/>
            </a:pPr>
            <a:r>
              <a:rPr lang="en-US" sz="800" dirty="0" smtClean="0"/>
              <a:t>25. Maynard G, Stein J. Preventing Hospital-Acquired Venous </a:t>
            </a:r>
            <a:r>
              <a:rPr lang="en-US" sz="800" dirty="0" err="1" smtClean="0"/>
              <a:t>Thromboembolism</a:t>
            </a:r>
            <a:r>
              <a:rPr lang="en-US" sz="800" dirty="0" smtClean="0"/>
              <a:t>: A Guide for Effective Quality Improvement. Prepared by the Society of Hospital Medicine. AHRQ Publication No. 08-0075. Rockville, MD: </a:t>
            </a:r>
          </a:p>
          <a:p>
            <a:pPr>
              <a:lnSpc>
                <a:spcPct val="80000"/>
              </a:lnSpc>
              <a:spcBef>
                <a:spcPct val="0"/>
              </a:spcBef>
              <a:defRPr/>
            </a:pPr>
            <a:r>
              <a:rPr lang="en-US" sz="800" dirty="0" smtClean="0"/>
              <a:t>32. Cohn SL, </a:t>
            </a:r>
            <a:r>
              <a:rPr lang="en-US" sz="800" dirty="0" err="1" smtClean="0"/>
              <a:t>Adekile</a:t>
            </a:r>
            <a:r>
              <a:rPr lang="en-US" sz="800" dirty="0" smtClean="0"/>
              <a:t> A, </a:t>
            </a:r>
            <a:r>
              <a:rPr lang="en-US" sz="800" dirty="0" err="1" smtClean="0"/>
              <a:t>Mahabir</a:t>
            </a:r>
            <a:r>
              <a:rPr lang="en-US" sz="800" dirty="0" smtClean="0"/>
              <a:t> V. Improved use of </a:t>
            </a:r>
            <a:r>
              <a:rPr lang="en-US" sz="800" dirty="0" err="1" smtClean="0"/>
              <a:t>thromboprophylaxis</a:t>
            </a:r>
            <a:r>
              <a:rPr lang="en-US" sz="800" dirty="0" smtClean="0"/>
              <a:t> for deep vein thrombosis following an educational intervention. </a:t>
            </a:r>
            <a:r>
              <a:rPr lang="en-US" sz="800" i="1" dirty="0" smtClean="0"/>
              <a:t>J Hosp Med.</a:t>
            </a:r>
            <a:r>
              <a:rPr lang="en-US" sz="800" dirty="0" smtClean="0"/>
              <a:t> 2006;1:331–338.</a:t>
            </a:r>
          </a:p>
          <a:p>
            <a:pPr>
              <a:lnSpc>
                <a:spcPct val="80000"/>
              </a:lnSpc>
              <a:spcBef>
                <a:spcPct val="0"/>
              </a:spcBef>
              <a:defRPr/>
            </a:pPr>
            <a:r>
              <a:rPr lang="en-US" sz="800" dirty="0" smtClean="0"/>
              <a:t>33. Stein J, </a:t>
            </a:r>
            <a:r>
              <a:rPr lang="en-US" sz="800" dirty="0" err="1" smtClean="0"/>
              <a:t>Chernetsky</a:t>
            </a:r>
            <a:r>
              <a:rPr lang="en-US" sz="800" dirty="0" smtClean="0"/>
              <a:t> </a:t>
            </a:r>
            <a:r>
              <a:rPr lang="en-US" sz="800" dirty="0" err="1" smtClean="0"/>
              <a:t>Tejedor</a:t>
            </a:r>
            <a:r>
              <a:rPr lang="en-US" sz="800" dirty="0" smtClean="0"/>
              <a:t> S, </a:t>
            </a:r>
            <a:r>
              <a:rPr lang="en-US" sz="800" dirty="0" err="1" smtClean="0"/>
              <a:t>Shabbir</a:t>
            </a:r>
            <a:r>
              <a:rPr lang="en-US" sz="800" dirty="0" smtClean="0"/>
              <a:t> H, O'Malley E. Situational Awareness Improves Prevalence of VTE Prophylaxis on Multiple Nursing Units. </a:t>
            </a:r>
            <a:r>
              <a:rPr lang="en-US" sz="800" i="1" dirty="0" smtClean="0"/>
              <a:t>J Hosp Med</a:t>
            </a:r>
            <a:r>
              <a:rPr lang="en-US" sz="800" dirty="0" smtClean="0"/>
              <a:t>. 2008: </a:t>
            </a:r>
            <a:r>
              <a:rPr lang="en-US" sz="800" dirty="0" err="1" smtClean="0"/>
              <a:t>Vol</a:t>
            </a:r>
            <a:r>
              <a:rPr lang="en-US" sz="800" dirty="0" smtClean="0"/>
              <a:t> 3(S1): 41. </a:t>
            </a:r>
            <a:endParaRPr lang="nl-NL" sz="800" dirty="0" smtClean="0"/>
          </a:p>
          <a:p>
            <a:pPr>
              <a:lnSpc>
                <a:spcPct val="80000"/>
              </a:lnSpc>
              <a:spcBef>
                <a:spcPct val="0"/>
              </a:spcBef>
              <a:defRPr/>
            </a:pPr>
            <a:r>
              <a:rPr lang="nl-NL" sz="800" dirty="0" smtClean="0"/>
              <a:t>34. Schunemann HJ, Cook D, Grimshaw J, et al. </a:t>
            </a:r>
            <a:r>
              <a:rPr lang="en-US" sz="800" dirty="0" smtClean="0"/>
              <a:t>Antithrombotic and thrombolytic therapy: from evidence to application: the Seventh ACCP Conference on Antithrombotic and Thrombolytic Therapy. </a:t>
            </a:r>
            <a:r>
              <a:rPr lang="en-US" sz="800" i="1" dirty="0" smtClean="0"/>
              <a:t>Chest </a:t>
            </a:r>
            <a:r>
              <a:rPr lang="en-US" sz="800" dirty="0" smtClean="0"/>
              <a:t>2004; 126:688S–696S</a:t>
            </a:r>
            <a:endParaRPr lang="da-DK" sz="800" dirty="0" smtClean="0"/>
          </a:p>
          <a:p>
            <a:pPr>
              <a:lnSpc>
                <a:spcPct val="80000"/>
              </a:lnSpc>
              <a:spcBef>
                <a:spcPct val="0"/>
              </a:spcBef>
              <a:defRPr/>
            </a:pPr>
            <a:r>
              <a:rPr lang="da-DK" sz="800" dirty="0" smtClean="0"/>
              <a:t>35. Tooher R, Middleton P, Pham C, et al. </a:t>
            </a:r>
            <a:r>
              <a:rPr lang="en-US" sz="800" dirty="0" smtClean="0"/>
              <a:t>A systematic review of strategies to improve prophylaxis for venous </a:t>
            </a:r>
            <a:r>
              <a:rPr lang="en-US" sz="800" dirty="0" err="1" smtClean="0"/>
              <a:t>thromboembolism</a:t>
            </a:r>
            <a:r>
              <a:rPr lang="en-US" sz="800" dirty="0" smtClean="0"/>
              <a:t> in hospitals. </a:t>
            </a:r>
            <a:r>
              <a:rPr lang="en-US" sz="800" i="1" dirty="0" smtClean="0"/>
              <a:t>Ann </a:t>
            </a:r>
            <a:r>
              <a:rPr lang="en-US" sz="800" i="1" dirty="0" err="1" smtClean="0"/>
              <a:t>Surg</a:t>
            </a:r>
            <a:r>
              <a:rPr lang="en-US" sz="800" dirty="0" smtClean="0"/>
              <a:t> 2005; 241:397–415.</a:t>
            </a:r>
            <a:endParaRPr lang="da-DK" sz="800" dirty="0" smtClean="0"/>
          </a:p>
          <a:p>
            <a:pPr>
              <a:lnSpc>
                <a:spcPct val="80000"/>
              </a:lnSpc>
              <a:spcBef>
                <a:spcPct val="0"/>
              </a:spcBef>
              <a:defRPr/>
            </a:pPr>
            <a:r>
              <a:rPr lang="da-DK" sz="800" dirty="0" smtClean="0"/>
              <a:t>36. Oxman AD, Thomson MA, Davis DA, Haynes RB. </a:t>
            </a:r>
            <a:r>
              <a:rPr lang="en-US" sz="800" dirty="0" smtClean="0"/>
              <a:t>No magic bullets: a systematic review of 102 trials of interventions to improve professional practice. </a:t>
            </a:r>
            <a:r>
              <a:rPr lang="en-US" sz="800" i="1" dirty="0" smtClean="0"/>
              <a:t>CMAJ</a:t>
            </a:r>
            <a:r>
              <a:rPr lang="en-US" sz="800" dirty="0" smtClean="0"/>
              <a:t> 1995; 153:1423–1431.</a:t>
            </a:r>
          </a:p>
          <a:p>
            <a:pPr>
              <a:lnSpc>
                <a:spcPct val="80000"/>
              </a:lnSpc>
              <a:spcBef>
                <a:spcPct val="0"/>
              </a:spcBef>
              <a:defRPr/>
            </a:pPr>
            <a:r>
              <a:rPr lang="en-US" sz="800" dirty="0" smtClean="0"/>
              <a:t>37. Levi D, </a:t>
            </a:r>
            <a:r>
              <a:rPr lang="en-US" sz="800" dirty="0" err="1" smtClean="0"/>
              <a:t>Kupfter</a:t>
            </a:r>
            <a:r>
              <a:rPr lang="en-US" sz="800" dirty="0" smtClean="0"/>
              <a:t> Y, </a:t>
            </a:r>
            <a:r>
              <a:rPr lang="en-US" sz="800" dirty="0" err="1" smtClean="0"/>
              <a:t>Seneviratne</a:t>
            </a:r>
            <a:r>
              <a:rPr lang="en-US" sz="800" dirty="0" smtClean="0"/>
              <a:t> C, </a:t>
            </a:r>
            <a:r>
              <a:rPr lang="en-US" sz="800" dirty="0" err="1" smtClean="0"/>
              <a:t>Tessler</a:t>
            </a:r>
            <a:r>
              <a:rPr lang="en-US" sz="800" dirty="0" smtClean="0"/>
              <a:t> S. Computerized order entry sets and intensive education improve the rate of prophylaxis for deep vein </a:t>
            </a:r>
            <a:r>
              <a:rPr lang="en-US" sz="800" dirty="0" err="1" smtClean="0"/>
              <a:t>thrombophlebitis</a:t>
            </a:r>
            <a:r>
              <a:rPr lang="en-US" sz="800" dirty="0" smtClean="0"/>
              <a:t>. </a:t>
            </a:r>
            <a:r>
              <a:rPr lang="en-US" sz="800" i="1" dirty="0" smtClean="0"/>
              <a:t>Chest</a:t>
            </a:r>
            <a:r>
              <a:rPr lang="en-US" sz="800" dirty="0" smtClean="0"/>
              <a:t> 1998;114S:280S. </a:t>
            </a:r>
          </a:p>
          <a:p>
            <a:pPr>
              <a:lnSpc>
                <a:spcPct val="80000"/>
              </a:lnSpc>
              <a:spcBef>
                <a:spcPct val="0"/>
              </a:spcBef>
              <a:defRPr/>
            </a:pPr>
            <a:r>
              <a:rPr lang="en-US" sz="800" dirty="0" smtClean="0"/>
              <a:t>38. </a:t>
            </a:r>
            <a:r>
              <a:rPr lang="en-US" sz="800" dirty="0" err="1" smtClean="0"/>
              <a:t>Dobesh</a:t>
            </a:r>
            <a:r>
              <a:rPr lang="en-US" sz="800" dirty="0" smtClean="0"/>
              <a:t> PP, Stacy ZA. Effect of a clinical pharmacy education program on improvement in the quantity and quality of venous </a:t>
            </a:r>
            <a:r>
              <a:rPr lang="en-US" sz="800" dirty="0" err="1" smtClean="0"/>
              <a:t>thromboembolism</a:t>
            </a:r>
            <a:r>
              <a:rPr lang="en-US" sz="800" dirty="0" smtClean="0"/>
              <a:t> prophylaxis for medically ill patients. </a:t>
            </a:r>
            <a:r>
              <a:rPr lang="en-US" sz="800" i="1" dirty="0" smtClean="0"/>
              <a:t>J </a:t>
            </a:r>
            <a:r>
              <a:rPr lang="en-US" sz="800" i="1" dirty="0" err="1" smtClean="0"/>
              <a:t>Manag</a:t>
            </a:r>
            <a:r>
              <a:rPr lang="en-US" sz="800" i="1" dirty="0" smtClean="0"/>
              <a:t> Care Pharm</a:t>
            </a:r>
            <a:r>
              <a:rPr lang="en-US" sz="800" dirty="0" smtClean="0"/>
              <a:t>. 2005;11:755–762.</a:t>
            </a:r>
          </a:p>
          <a:p>
            <a:pPr>
              <a:lnSpc>
                <a:spcPct val="80000"/>
              </a:lnSpc>
              <a:spcBef>
                <a:spcPct val="0"/>
              </a:spcBef>
              <a:defRPr/>
            </a:pPr>
            <a:r>
              <a:rPr lang="en-US" sz="800" dirty="0" smtClean="0"/>
              <a:t>39. Timmons S, O’Callaghan C, O’Connor M, et al. Audit guided action can improve the compliance with </a:t>
            </a:r>
            <a:r>
              <a:rPr lang="en-US" sz="800" dirty="0" err="1" smtClean="0"/>
              <a:t>thromboembolic</a:t>
            </a:r>
            <a:r>
              <a:rPr lang="en-US" sz="800" dirty="0" smtClean="0"/>
              <a:t> prophylaxis prescribing to hospitalized, acutely ill</a:t>
            </a:r>
          </a:p>
          <a:p>
            <a:pPr>
              <a:lnSpc>
                <a:spcPct val="80000"/>
              </a:lnSpc>
              <a:spcBef>
                <a:spcPct val="0"/>
              </a:spcBef>
              <a:defRPr/>
            </a:pPr>
            <a:r>
              <a:rPr lang="en-US" sz="800" dirty="0" smtClean="0"/>
              <a:t>older adults. </a:t>
            </a:r>
            <a:r>
              <a:rPr lang="en-US" sz="800" i="1" dirty="0" smtClean="0"/>
              <a:t>J </a:t>
            </a:r>
            <a:r>
              <a:rPr lang="en-US" sz="800" i="1" dirty="0" err="1" smtClean="0"/>
              <a:t>Thromb</a:t>
            </a:r>
            <a:r>
              <a:rPr lang="en-US" sz="800" i="1" dirty="0" smtClean="0"/>
              <a:t> </a:t>
            </a:r>
            <a:r>
              <a:rPr lang="en-US" sz="800" i="1" dirty="0" err="1" smtClean="0"/>
              <a:t>Haemost</a:t>
            </a:r>
            <a:r>
              <a:rPr lang="en-US" sz="800" dirty="0" smtClean="0"/>
              <a:t> 2005; 3:2112–2113</a:t>
            </a:r>
            <a:endParaRPr lang="da-DK" sz="800" dirty="0" smtClean="0"/>
          </a:p>
          <a:p>
            <a:pPr>
              <a:lnSpc>
                <a:spcPct val="80000"/>
              </a:lnSpc>
              <a:spcBef>
                <a:spcPct val="0"/>
              </a:spcBef>
              <a:defRPr/>
            </a:pPr>
            <a:r>
              <a:rPr lang="da-DK" sz="800" dirty="0" smtClean="0"/>
              <a:t>40. Mosen D, Elliott CG, Egger MJ, et al. </a:t>
            </a:r>
            <a:r>
              <a:rPr lang="en-US" sz="800" dirty="0" smtClean="0"/>
              <a:t>The effect of a computerized reminder system on the prevention of postoperative venous </a:t>
            </a:r>
            <a:r>
              <a:rPr lang="en-US" sz="800" dirty="0" err="1" smtClean="0"/>
              <a:t>thromboembolism</a:t>
            </a:r>
            <a:r>
              <a:rPr lang="en-US" sz="800" dirty="0" smtClean="0"/>
              <a:t>. </a:t>
            </a:r>
            <a:r>
              <a:rPr lang="en-US" sz="800" i="1" dirty="0" smtClean="0"/>
              <a:t>Chest </a:t>
            </a:r>
            <a:r>
              <a:rPr lang="en-US" sz="800" dirty="0" smtClean="0"/>
              <a:t>2004; 125:1635–</a:t>
            </a:r>
          </a:p>
          <a:p>
            <a:pPr>
              <a:lnSpc>
                <a:spcPct val="80000"/>
              </a:lnSpc>
              <a:spcBef>
                <a:spcPct val="0"/>
              </a:spcBef>
              <a:defRPr/>
            </a:pPr>
            <a:r>
              <a:rPr lang="en-US" sz="800" dirty="0" smtClean="0"/>
              <a:t>1641</a:t>
            </a:r>
          </a:p>
          <a:p>
            <a:pPr>
              <a:lnSpc>
                <a:spcPct val="80000"/>
              </a:lnSpc>
              <a:spcBef>
                <a:spcPct val="0"/>
              </a:spcBef>
              <a:defRPr/>
            </a:pPr>
            <a:r>
              <a:rPr lang="en-US" sz="800" dirty="0" smtClean="0"/>
              <a:t>41. </a:t>
            </a:r>
            <a:r>
              <a:rPr lang="en-US" sz="800" dirty="0" err="1" smtClean="0"/>
              <a:t>Kucher</a:t>
            </a:r>
            <a:r>
              <a:rPr lang="en-US" sz="800" dirty="0" smtClean="0"/>
              <a:t> N, Koo S, Quiroz R, et al. Electronic alerts to prevent venous </a:t>
            </a:r>
            <a:r>
              <a:rPr lang="en-US" sz="800" dirty="0" err="1" smtClean="0"/>
              <a:t>thromboembolism</a:t>
            </a:r>
            <a:r>
              <a:rPr lang="en-US" sz="800" dirty="0" smtClean="0"/>
              <a:t> among hospitalized patients. </a:t>
            </a:r>
            <a:r>
              <a:rPr lang="en-US" sz="800" i="1" dirty="0" smtClean="0"/>
              <a:t>N </a:t>
            </a:r>
            <a:r>
              <a:rPr lang="en-US" sz="800" i="1" dirty="0" err="1" smtClean="0"/>
              <a:t>Engl</a:t>
            </a:r>
            <a:r>
              <a:rPr lang="en-US" sz="800" i="1" dirty="0" smtClean="0"/>
              <a:t> J Med</a:t>
            </a:r>
            <a:r>
              <a:rPr lang="en-US" sz="800" dirty="0" smtClean="0"/>
              <a:t> 2005; 352:969–977.</a:t>
            </a:r>
          </a:p>
          <a:p>
            <a:pPr>
              <a:lnSpc>
                <a:spcPct val="80000"/>
              </a:lnSpc>
              <a:spcBef>
                <a:spcPct val="0"/>
              </a:spcBef>
              <a:defRPr/>
            </a:pPr>
            <a:r>
              <a:rPr lang="en-US" sz="800" dirty="0" smtClean="0"/>
              <a:t>42. </a:t>
            </a:r>
            <a:r>
              <a:rPr lang="en-US" sz="800" dirty="0" err="1" smtClean="0"/>
              <a:t>Durieux</a:t>
            </a:r>
            <a:r>
              <a:rPr lang="en-US" sz="800" dirty="0" smtClean="0"/>
              <a:t> P, </a:t>
            </a:r>
            <a:r>
              <a:rPr lang="en-US" sz="800" dirty="0" err="1" smtClean="0"/>
              <a:t>Nizard</a:t>
            </a:r>
            <a:r>
              <a:rPr lang="en-US" sz="800" dirty="0" smtClean="0"/>
              <a:t> R, </a:t>
            </a:r>
            <a:r>
              <a:rPr lang="en-US" sz="800" dirty="0" err="1" smtClean="0"/>
              <a:t>Ravaud</a:t>
            </a:r>
            <a:r>
              <a:rPr lang="en-US" sz="800" dirty="0" smtClean="0"/>
              <a:t> P, </a:t>
            </a:r>
            <a:r>
              <a:rPr lang="en-US" sz="800" dirty="0" err="1" smtClean="0"/>
              <a:t>Mounier</a:t>
            </a:r>
            <a:r>
              <a:rPr lang="en-US" sz="800" dirty="0" smtClean="0"/>
              <a:t> N, </a:t>
            </a:r>
            <a:r>
              <a:rPr lang="en-US" sz="800" dirty="0" err="1" smtClean="0"/>
              <a:t>Lepage</a:t>
            </a:r>
            <a:r>
              <a:rPr lang="en-US" sz="800" dirty="0" smtClean="0"/>
              <a:t> E. A clinical decision support system for prevention of venous </a:t>
            </a:r>
            <a:r>
              <a:rPr lang="en-US" sz="800" dirty="0" err="1" smtClean="0"/>
              <a:t>thromboembolism</a:t>
            </a:r>
            <a:r>
              <a:rPr lang="en-US" sz="800" dirty="0" smtClean="0"/>
              <a:t>. </a:t>
            </a:r>
            <a:r>
              <a:rPr lang="en-US" sz="800" i="1" dirty="0" smtClean="0"/>
              <a:t>JAMA</a:t>
            </a:r>
            <a:r>
              <a:rPr lang="en-US" sz="800" dirty="0" smtClean="0"/>
              <a:t> 2000;283:2816-2821. </a:t>
            </a:r>
          </a:p>
          <a:p>
            <a:pPr>
              <a:lnSpc>
                <a:spcPct val="80000"/>
              </a:lnSpc>
              <a:spcBef>
                <a:spcPct val="0"/>
              </a:spcBef>
              <a:defRPr/>
            </a:pPr>
            <a:r>
              <a:rPr lang="en-US" sz="800" dirty="0" smtClean="0"/>
              <a:t>43. Dexter PR, Perkins S, </a:t>
            </a:r>
            <a:r>
              <a:rPr lang="en-US" sz="800" dirty="0" err="1" smtClean="0"/>
              <a:t>Overhage</a:t>
            </a:r>
            <a:r>
              <a:rPr lang="en-US" sz="800" dirty="0" smtClean="0"/>
              <a:t> JM, </a:t>
            </a:r>
            <a:r>
              <a:rPr lang="en-US" sz="800" dirty="0" err="1" smtClean="0"/>
              <a:t>Maharry</a:t>
            </a:r>
            <a:r>
              <a:rPr lang="en-US" sz="800" dirty="0" smtClean="0"/>
              <a:t> K, Kohler RB, McDonald CJ. A</a:t>
            </a:r>
          </a:p>
          <a:p>
            <a:pPr>
              <a:lnSpc>
                <a:spcPct val="80000"/>
              </a:lnSpc>
              <a:spcBef>
                <a:spcPct val="0"/>
              </a:spcBef>
              <a:defRPr/>
            </a:pPr>
            <a:r>
              <a:rPr lang="en-US" sz="800" dirty="0" smtClean="0"/>
              <a:t>computerized reminder system to increase the use of preventive care for hospitalized</a:t>
            </a:r>
            <a:endParaRPr lang="da-DK" sz="800" dirty="0" smtClean="0"/>
          </a:p>
          <a:p>
            <a:pPr>
              <a:lnSpc>
                <a:spcPct val="80000"/>
              </a:lnSpc>
              <a:spcBef>
                <a:spcPct val="0"/>
              </a:spcBef>
              <a:defRPr/>
            </a:pPr>
            <a:r>
              <a:rPr lang="da-DK" sz="800" dirty="0" smtClean="0"/>
              <a:t>patients. </a:t>
            </a:r>
            <a:r>
              <a:rPr lang="da-DK" sz="800" i="1" dirty="0" smtClean="0"/>
              <a:t>N Engl J Med.</a:t>
            </a:r>
            <a:r>
              <a:rPr lang="da-DK" sz="800" dirty="0" smtClean="0"/>
              <a:t> 2001; 345:965-970.</a:t>
            </a:r>
            <a:endParaRPr lang="en-US" sz="800" dirty="0" smtClean="0"/>
          </a:p>
        </p:txBody>
      </p:sp>
    </p:spTree>
    <p:extLst>
      <p:ext uri="{BB962C8B-B14F-4D97-AF65-F5344CB8AC3E}">
        <p14:creationId xmlns:p14="http://schemas.microsoft.com/office/powerpoint/2010/main" val="1457714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185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D3960C73-E17D-4480-98F6-CBAC20946A65}" type="slidenum">
              <a:rPr lang="en-US" sz="1200">
                <a:solidFill>
                  <a:prstClr val="black"/>
                </a:solidFill>
              </a:rPr>
              <a:pPr algn="r"/>
              <a:t>38</a:t>
            </a:fld>
            <a:endParaRPr lang="en-US" sz="1200">
              <a:solidFill>
                <a:prstClr val="black"/>
              </a:solidFill>
            </a:endParaRPr>
          </a:p>
        </p:txBody>
      </p:sp>
      <p:sp>
        <p:nvSpPr>
          <p:cNvPr id="14018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DD51A18-56BD-4C4E-BD06-1A2112DE8685}" type="slidenum">
              <a:rPr lang="en-US" sz="1200">
                <a:solidFill>
                  <a:prstClr val="black"/>
                </a:solidFill>
              </a:rPr>
              <a:pPr algn="r"/>
              <a:t>38</a:t>
            </a:fld>
            <a:endParaRPr lang="en-US" sz="1200">
              <a:solidFill>
                <a:prstClr val="black"/>
              </a:solidFill>
            </a:endParaRPr>
          </a:p>
        </p:txBody>
      </p:sp>
      <p:sp>
        <p:nvSpPr>
          <p:cNvPr id="1401859" name="Rectangle 2"/>
          <p:cNvSpPr>
            <a:spLocks noGrp="1" noRot="1" noChangeAspect="1" noChangeArrowheads="1" noTextEdit="1"/>
          </p:cNvSpPr>
          <p:nvPr>
            <p:ph type="sldImg"/>
          </p:nvPr>
        </p:nvSpPr>
        <p:spPr bwMode="auto">
          <a:xfrm>
            <a:off x="1143000" y="685800"/>
            <a:ext cx="4572000" cy="3429000"/>
          </a:xfrm>
          <a:noFill/>
          <a:ln>
            <a:solidFill>
              <a:srgbClr val="000000"/>
            </a:solidFill>
            <a:miter lim="800000"/>
            <a:headEnd/>
            <a:tailEnd/>
          </a:ln>
        </p:spPr>
      </p:sp>
      <p:sp>
        <p:nvSpPr>
          <p:cNvPr id="140186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297802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6649FC6-5DC6-4E94-9BB1-2E1294D0AB1F}" type="slidenum">
              <a:rPr lang="en-US"/>
              <a:pPr/>
              <a:t>40</a:t>
            </a:fld>
            <a:endParaRPr lang="en-US"/>
          </a:p>
        </p:txBody>
      </p:sp>
      <p:sp>
        <p:nvSpPr>
          <p:cNvPr id="1423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fld id="{FDA102EC-B2FD-4E0D-9D03-C0C58D2D6A18}" type="slidenum">
              <a:rPr lang="en-US" sz="1200"/>
              <a:pPr algn="r" eaLnBrk="1" hangingPunct="1"/>
              <a:t>40</a:t>
            </a:fld>
            <a:endParaRPr lang="en-US" sz="1200"/>
          </a:p>
        </p:txBody>
      </p:sp>
      <p:sp>
        <p:nvSpPr>
          <p:cNvPr id="142339" name="Rectangle 2"/>
          <p:cNvSpPr>
            <a:spLocks noGrp="1" noRot="1" noChangeAspect="1" noChangeArrowheads="1" noTextEdit="1"/>
          </p:cNvSpPr>
          <p:nvPr>
            <p:ph type="sldImg"/>
          </p:nvPr>
        </p:nvSpPr>
        <p:spPr>
          <a:xfrm>
            <a:off x="1143000" y="685800"/>
            <a:ext cx="4572000" cy="3429000"/>
          </a:xfrm>
          <a:ln/>
        </p:spPr>
      </p:sp>
      <p:sp>
        <p:nvSpPr>
          <p:cNvPr id="142340" name="Rectangle 3"/>
          <p:cNvSpPr>
            <a:spLocks noGrp="1" noChangeArrowheads="1"/>
          </p:cNvSpPr>
          <p:nvPr>
            <p:ph type="body" idx="1"/>
          </p:nvPr>
        </p:nvSpPr>
        <p:spPr/>
        <p:txBody>
          <a:bodyPr/>
          <a:lstStyle/>
          <a:p>
            <a:r>
              <a:rPr lang="en-US"/>
              <a:t>Work really exemplified by Stein work here</a:t>
            </a:r>
          </a:p>
        </p:txBody>
      </p:sp>
    </p:spTree>
    <p:extLst>
      <p:ext uri="{BB962C8B-B14F-4D97-AF65-F5344CB8AC3E}">
        <p14:creationId xmlns:p14="http://schemas.microsoft.com/office/powerpoint/2010/main" val="32162217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433">
              <a:defRPr/>
            </a:pPr>
            <a:r>
              <a:rPr lang="en-US" b="1" dirty="0"/>
              <a:t>Figure 1.1:  </a:t>
            </a:r>
            <a:r>
              <a:rPr lang="en-US" dirty="0"/>
              <a:t>Framework for Improving VTE Prevention. A VTE prevention protocol incorporates VTE and bleeding risk assessment tools and risk appropriate prophylactic options. Relying on order sets alone will not reach desired levels of appropriate VTE prophylaxis. Analyzing care delivery, assessing and addressing barriers, and ongoing measurement and monitoring are also essential. </a:t>
            </a:r>
          </a:p>
          <a:p>
            <a:pPr defTabSz="904433">
              <a:defRPr/>
            </a:pPr>
            <a:r>
              <a:rPr lang="en-US" dirty="0"/>
              <a:t>Many concepts and strategies are introduced in Chapter 1, then explained in more detail in subsequent chapters. </a:t>
            </a:r>
          </a:p>
          <a:p>
            <a:endParaRPr lang="en-US" dirty="0"/>
          </a:p>
        </p:txBody>
      </p:sp>
      <p:sp>
        <p:nvSpPr>
          <p:cNvPr id="4" name="Slide Number Placeholder 3"/>
          <p:cNvSpPr>
            <a:spLocks noGrp="1"/>
          </p:cNvSpPr>
          <p:nvPr>
            <p:ph type="sldNum" sz="quarter" idx="10"/>
          </p:nvPr>
        </p:nvSpPr>
        <p:spPr/>
        <p:txBody>
          <a:bodyPr/>
          <a:lstStyle/>
          <a:p>
            <a:fld id="{CD2CC37E-1E7E-41D9-903C-C2132D4C5F83}" type="slidenum">
              <a:rPr lang="en-US" smtClean="0"/>
              <a:t>7</a:t>
            </a:fld>
            <a:endParaRPr lang="en-US" dirty="0"/>
          </a:p>
        </p:txBody>
      </p:sp>
    </p:spTree>
    <p:extLst>
      <p:ext uri="{BB962C8B-B14F-4D97-AF65-F5344CB8AC3E}">
        <p14:creationId xmlns:p14="http://schemas.microsoft.com/office/powerpoint/2010/main" val="3220053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00DBA5C-709D-460F-95A6-6601FF7C685B}" type="slidenum">
              <a:rPr lang="en-US"/>
              <a:pPr/>
              <a:t>8</a:t>
            </a:fld>
            <a:endParaRPr lang="en-US" dirty="0"/>
          </a:p>
        </p:txBody>
      </p:sp>
      <p:sp>
        <p:nvSpPr>
          <p:cNvPr id="1064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fld id="{ED5189FE-D74A-4196-AF10-D7A98D9C8FE7}" type="slidenum">
              <a:rPr lang="en-US" sz="1200"/>
              <a:pPr algn="r" eaLnBrk="1" hangingPunct="1"/>
              <a:t>8</a:t>
            </a:fld>
            <a:endParaRPr lang="en-US" sz="1200" dirty="0"/>
          </a:p>
        </p:txBody>
      </p:sp>
      <p:sp>
        <p:nvSpPr>
          <p:cNvPr id="106499" name="Rectangle 2"/>
          <p:cNvSpPr>
            <a:spLocks noGrp="1" noRot="1" noChangeAspect="1" noChangeArrowheads="1" noTextEdit="1"/>
          </p:cNvSpPr>
          <p:nvPr>
            <p:ph type="sldImg"/>
          </p:nvPr>
        </p:nvSpPr>
        <p:spPr>
          <a:xfrm>
            <a:off x="1143000" y="685800"/>
            <a:ext cx="4572000" cy="3429000"/>
          </a:xfrm>
          <a:ln/>
        </p:spPr>
      </p:sp>
      <p:sp>
        <p:nvSpPr>
          <p:cNvPr id="106500" name="Rectangle 3"/>
          <p:cNvSpPr>
            <a:spLocks noGrp="1" noChangeArrowheads="1"/>
          </p:cNvSpPr>
          <p:nvPr>
            <p:ph type="body" idx="1"/>
          </p:nvPr>
        </p:nvSpPr>
        <p:spPr/>
        <p:txBody>
          <a:bodyPr/>
          <a:lstStyle/>
          <a:p>
            <a:r>
              <a:rPr lang="en-US" dirty="0"/>
              <a:t>The standardized VTE risk assessment ‘stratifies risk’</a:t>
            </a:r>
          </a:p>
          <a:p>
            <a:r>
              <a:rPr lang="en-US" dirty="0"/>
              <a:t>The menu of appropriate prophylaxis options ‘makes it easy to order an evidence-based choice for prophylaxis’</a:t>
            </a:r>
          </a:p>
          <a:p>
            <a:r>
              <a:rPr lang="en-US" dirty="0"/>
              <a:t>The list of contraindications does several things ‘highlights the conditions and timing where anticoagulation is relatively or absolutely contraindicate’ and ‘addresses doubts providers may have about risk of bleeding’ </a:t>
            </a:r>
          </a:p>
        </p:txBody>
      </p:sp>
    </p:spTree>
    <p:extLst>
      <p:ext uri="{BB962C8B-B14F-4D97-AF65-F5344CB8AC3E}">
        <p14:creationId xmlns:p14="http://schemas.microsoft.com/office/powerpoint/2010/main" val="38580558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E3ED14-1C06-B149-8A7D-CC5362078B58}" type="slidenum">
              <a:rPr lang="en-US" smtClean="0"/>
              <a:t>9</a:t>
            </a:fld>
            <a:endParaRPr lang="en-US"/>
          </a:p>
        </p:txBody>
      </p:sp>
    </p:spTree>
    <p:extLst>
      <p:ext uri="{BB962C8B-B14F-4D97-AF65-F5344CB8AC3E}">
        <p14:creationId xmlns:p14="http://schemas.microsoft.com/office/powerpoint/2010/main" val="892835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534975-4103-4470-8438-8DD0A1650BFA}" type="slidenum">
              <a:rPr lang="en-US"/>
              <a:pPr/>
              <a:t>10</a:t>
            </a:fld>
            <a:endParaRPr lang="en-US" dirty="0"/>
          </a:p>
        </p:txBody>
      </p:sp>
      <p:sp>
        <p:nvSpPr>
          <p:cNvPr id="89090" name="Rectangle 2"/>
          <p:cNvSpPr>
            <a:spLocks noGrp="1" noRot="1" noChangeAspect="1" noChangeArrowheads="1" noTextEdit="1"/>
          </p:cNvSpPr>
          <p:nvPr>
            <p:ph type="sldImg"/>
          </p:nvPr>
        </p:nvSpPr>
        <p:spPr>
          <a:xfrm>
            <a:off x="1143000" y="685800"/>
            <a:ext cx="4572000" cy="3429000"/>
          </a:xfrm>
          <a:ln/>
        </p:spPr>
      </p:sp>
      <p:sp>
        <p:nvSpPr>
          <p:cNvPr id="89091" name="Rectangle 3"/>
          <p:cNvSpPr>
            <a:spLocks noGrp="1" noChangeArrowheads="1"/>
          </p:cNvSpPr>
          <p:nvPr>
            <p:ph type="body" idx="1"/>
          </p:nvPr>
        </p:nvSpPr>
        <p:spPr/>
        <p:txBody>
          <a:bodyPr/>
          <a:lstStyle/>
          <a:p>
            <a:r>
              <a:rPr lang="en-US" dirty="0"/>
              <a:t>Ideally, we’d find a way to check on all best practice performance in real time, and correct it before patient went on to next stage. </a:t>
            </a:r>
          </a:p>
        </p:txBody>
      </p:sp>
    </p:spTree>
    <p:extLst>
      <p:ext uri="{BB962C8B-B14F-4D97-AF65-F5344CB8AC3E}">
        <p14:creationId xmlns:p14="http://schemas.microsoft.com/office/powerpoint/2010/main" val="3746497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E3ED14-1C06-B149-8A7D-CC5362078B58}" type="slidenum">
              <a:rPr lang="en-US" smtClean="0"/>
              <a:t>11</a:t>
            </a:fld>
            <a:endParaRPr lang="en-US"/>
          </a:p>
        </p:txBody>
      </p:sp>
    </p:spTree>
    <p:extLst>
      <p:ext uri="{BB962C8B-B14F-4D97-AF65-F5344CB8AC3E}">
        <p14:creationId xmlns:p14="http://schemas.microsoft.com/office/powerpoint/2010/main" val="3204811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1143000" y="685800"/>
            <a:ext cx="4572000" cy="3429000"/>
          </a:xfrm>
          <a:ln/>
        </p:spPr>
      </p:sp>
      <p:sp>
        <p:nvSpPr>
          <p:cNvPr id="27651" name="Notes Placeholder 2"/>
          <p:cNvSpPr>
            <a:spLocks noGrp="1"/>
          </p:cNvSpPr>
          <p:nvPr>
            <p:ph type="body" idx="1"/>
          </p:nvPr>
        </p:nvSpPr>
        <p:spPr>
          <a:noFill/>
        </p:spPr>
        <p:txBody>
          <a:bodyPr/>
          <a:lstStyle/>
          <a:p>
            <a:pPr eaLnBrk="1" hangingPunct="1"/>
            <a:r>
              <a:rPr lang="en-US" smtClean="0">
                <a:latin typeface="Arial" pitchFamily="34" charset="0"/>
              </a:rPr>
              <a:t>In this example, options are listed without any guidance….essentially, this is a prompt, not a protocol.  Note that ‘no prophylaxis’ looks like an equally acceptable choice to LMWH…expect mediocre performance. </a:t>
            </a:r>
          </a:p>
        </p:txBody>
      </p:sp>
      <p:sp>
        <p:nvSpPr>
          <p:cNvPr id="27652" name="Slide Number Placeholder 3"/>
          <p:cNvSpPr>
            <a:spLocks noGrp="1"/>
          </p:cNvSpPr>
          <p:nvPr>
            <p:ph type="sldNum" sz="quarter" idx="5"/>
          </p:nvPr>
        </p:nvSpPr>
        <p:spPr>
          <a:noFill/>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fld id="{FD627903-38CB-4422-A64E-7D4E42639FF5}" type="slidenum">
              <a:rPr lang="en-US"/>
              <a:pPr/>
              <a:t>12</a:t>
            </a:fld>
            <a:endParaRPr lang="en-US"/>
          </a:p>
        </p:txBody>
      </p:sp>
    </p:spTree>
    <p:extLst>
      <p:ext uri="{BB962C8B-B14F-4D97-AF65-F5344CB8AC3E}">
        <p14:creationId xmlns:p14="http://schemas.microsoft.com/office/powerpoint/2010/main" val="1077232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7E24D1A-2831-4873-87DE-4D5DEF0668E6}" type="slidenum">
              <a:rPr lang="en-US"/>
              <a:pPr/>
              <a:t>16</a:t>
            </a:fld>
            <a:endParaRPr lang="en-US"/>
          </a:p>
        </p:txBody>
      </p:sp>
      <p:sp>
        <p:nvSpPr>
          <p:cNvPr id="1341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fld id="{4EF63EBE-4594-4531-9DF5-98EA2AD3F41D}" type="slidenum">
              <a:rPr lang="en-US" sz="1200"/>
              <a:pPr algn="r" eaLnBrk="1" hangingPunct="1"/>
              <a:t>16</a:t>
            </a:fld>
            <a:endParaRPr lang="en-US" sz="1200"/>
          </a:p>
        </p:txBody>
      </p:sp>
      <p:sp>
        <p:nvSpPr>
          <p:cNvPr id="134147" name="Rectangle 2"/>
          <p:cNvSpPr>
            <a:spLocks noGrp="1" noRot="1" noChangeAspect="1" noChangeArrowheads="1" noTextEdit="1"/>
          </p:cNvSpPr>
          <p:nvPr>
            <p:ph type="sldImg"/>
          </p:nvPr>
        </p:nvSpPr>
        <p:spPr>
          <a:xfrm>
            <a:off x="1143000" y="685800"/>
            <a:ext cx="4572000" cy="3429000"/>
          </a:xfrm>
          <a:ln/>
        </p:spPr>
      </p:sp>
      <p:sp>
        <p:nvSpPr>
          <p:cNvPr id="134148" name="Rectangle 3"/>
          <p:cNvSpPr>
            <a:spLocks noGrp="1" noChangeArrowheads="1"/>
          </p:cNvSpPr>
          <p:nvPr>
            <p:ph type="body" idx="1"/>
          </p:nvPr>
        </p:nvSpPr>
        <p:spPr/>
        <p:txBody>
          <a:bodyPr/>
          <a:lstStyle/>
          <a:p>
            <a:r>
              <a:rPr lang="en-US"/>
              <a:t>UCSD experience with thousands of randomly sampled inpatient: High bar for ‘adequate prophylaxis’ Note real time ID / intervention</a:t>
            </a:r>
          </a:p>
        </p:txBody>
      </p:sp>
    </p:spTree>
    <p:extLst>
      <p:ext uri="{BB962C8B-B14F-4D97-AF65-F5344CB8AC3E}">
        <p14:creationId xmlns:p14="http://schemas.microsoft.com/office/powerpoint/2010/main" val="1769799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B9243BE-3F27-4C1B-B8F6-83D93F853E4B}" type="slidenum">
              <a:rPr lang="en-US"/>
              <a:pPr/>
              <a:t>17</a:t>
            </a:fld>
            <a:endParaRPr lang="en-US"/>
          </a:p>
        </p:txBody>
      </p:sp>
      <p:sp>
        <p:nvSpPr>
          <p:cNvPr id="1873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fld id="{C58879C2-5FE4-4799-8E62-439F5D586468}" type="slidenum">
              <a:rPr lang="en-US" sz="1200"/>
              <a:pPr algn="r" eaLnBrk="1" hangingPunct="1"/>
              <a:t>17</a:t>
            </a:fld>
            <a:endParaRPr lang="en-US" sz="1200"/>
          </a:p>
        </p:txBody>
      </p:sp>
      <p:sp>
        <p:nvSpPr>
          <p:cNvPr id="187395" name="Rectangle 2"/>
          <p:cNvSpPr>
            <a:spLocks noGrp="1" noRot="1" noChangeAspect="1" noChangeArrowheads="1" noTextEdit="1"/>
          </p:cNvSpPr>
          <p:nvPr>
            <p:ph type="sldImg"/>
          </p:nvPr>
        </p:nvSpPr>
        <p:spPr>
          <a:xfrm>
            <a:off x="1143000" y="685800"/>
            <a:ext cx="4572000" cy="3429000"/>
          </a:xfrm>
          <a:ln/>
        </p:spPr>
      </p:sp>
      <p:sp>
        <p:nvSpPr>
          <p:cNvPr id="187396"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678516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 Torrey Pines Sunset">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41325"/>
            <a:ext cx="8229600" cy="914579"/>
          </a:xfrm>
        </p:spPr>
        <p:txBody>
          <a:bodyPr/>
          <a:lstStyle>
            <a:lvl1pPr>
              <a:lnSpc>
                <a:spcPct val="100000"/>
              </a:lnSpc>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472511"/>
            <a:ext cx="8229600" cy="1136476"/>
          </a:xfrm>
        </p:spPr>
        <p:txBody>
          <a:bodyPr/>
          <a:lstStyle>
            <a:lvl1pPr marL="0" indent="0" algn="l">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Line 19"/>
          <p:cNvSpPr>
            <a:spLocks noChangeShapeType="1"/>
          </p:cNvSpPr>
          <p:nvPr/>
        </p:nvSpPr>
        <p:spPr bwMode="auto">
          <a:xfrm>
            <a:off x="457202" y="4336779"/>
            <a:ext cx="8229599" cy="0"/>
          </a:xfrm>
          <a:prstGeom prst="line">
            <a:avLst/>
          </a:prstGeom>
          <a:noFill/>
          <a:ln w="6350" cap="sq" cmpd="sng">
            <a:solidFill>
              <a:schemeClr val="tx1">
                <a:lumMod val="25000"/>
                <a:lumOff val="75000"/>
              </a:schemeClr>
            </a:solidFill>
            <a:prstDash val="solid"/>
            <a:round/>
            <a:headEnd/>
            <a:tailEnd/>
          </a:ln>
          <a:effectLst/>
        </p:spPr>
        <p:txBody>
          <a:bodyPr/>
          <a:lstStyle/>
          <a:p>
            <a:pPr>
              <a:spcBef>
                <a:spcPct val="50000"/>
              </a:spcBef>
              <a:defRPr/>
            </a:pPr>
            <a:endParaRPr lang="en-US">
              <a:ln>
                <a:solidFill>
                  <a:schemeClr val="bg1"/>
                </a:solidFill>
              </a:ln>
              <a:ea typeface="+mn-ea"/>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614" y="450851"/>
            <a:ext cx="8229600" cy="275234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2" y="5819777"/>
            <a:ext cx="8229599" cy="685799"/>
          </a:xfrm>
          <a:prstGeom prst="rect">
            <a:avLst/>
          </a:prstGeom>
        </p:spPr>
      </p:pic>
    </p:spTree>
    <p:extLst>
      <p:ext uri="{BB962C8B-B14F-4D97-AF65-F5344CB8AC3E}">
        <p14:creationId xmlns:p14="http://schemas.microsoft.com/office/powerpoint/2010/main" val="763240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3655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2" y="1435102"/>
            <a:ext cx="3008313" cy="43003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2739313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84432"/>
            <a:ext cx="5486400" cy="438376"/>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72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151170"/>
            <a:ext cx="5486400" cy="62256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999090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Line 19"/>
          <p:cNvSpPr>
            <a:spLocks noChangeShapeType="1"/>
          </p:cNvSpPr>
          <p:nvPr/>
        </p:nvSpPr>
        <p:spPr bwMode="auto">
          <a:xfrm>
            <a:off x="457202" y="1417639"/>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a:ln>
                <a:solidFill>
                  <a:schemeClr val="bg1"/>
                </a:solidFill>
              </a:ln>
              <a:ea typeface="+mn-ea"/>
            </a:endParaRPr>
          </a:p>
        </p:txBody>
      </p:sp>
      <p:sp>
        <p:nvSpPr>
          <p:cNvPr id="5" name="Footer Placeholder 4"/>
          <p:cNvSpPr>
            <a:spLocks noGrp="1"/>
          </p:cNvSpPr>
          <p:nvPr>
            <p:ph type="ftr" sz="quarter" idx="10"/>
          </p:nvPr>
        </p:nvSpPr>
        <p:spPr/>
        <p:txBody>
          <a:bodyPr/>
          <a:lstStyle/>
          <a:p>
            <a:endParaRPr lang="en-US" dirty="0"/>
          </a:p>
        </p:txBody>
      </p:sp>
      <p:sp>
        <p:nvSpPr>
          <p:cNvPr id="6" name="Line 19"/>
          <p:cNvSpPr>
            <a:spLocks noChangeShapeType="1"/>
          </p:cNvSpPr>
          <p:nvPr userDrawn="1"/>
        </p:nvSpPr>
        <p:spPr bwMode="auto">
          <a:xfrm>
            <a:off x="457202" y="1417639"/>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a:ln>
                <a:solidFill>
                  <a:schemeClr val="bg1"/>
                </a:solidFill>
              </a:ln>
              <a:ea typeface="+mn-ea"/>
            </a:endParaRPr>
          </a:p>
        </p:txBody>
      </p:sp>
    </p:spTree>
    <p:extLst>
      <p:ext uri="{BB962C8B-B14F-4D97-AF65-F5344CB8AC3E}">
        <p14:creationId xmlns:p14="http://schemas.microsoft.com/office/powerpoint/2010/main" val="317629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4790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4790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791665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86639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32663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4" name="Picture 10" descr="sidebar-HealthSy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65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ctrTitle"/>
          </p:nvPr>
        </p:nvSpPr>
        <p:spPr>
          <a:xfrm>
            <a:off x="1981200" y="2286000"/>
            <a:ext cx="6705600" cy="1143000"/>
          </a:xfrm>
        </p:spPr>
        <p:txBody>
          <a:bodyPr/>
          <a:lstStyle>
            <a:lvl1pPr>
              <a:defRPr/>
            </a:lvl1pPr>
          </a:lstStyle>
          <a:p>
            <a:r>
              <a:rPr lang="en-US" smtClean="0"/>
              <a:t>Click to edit Master title style</a:t>
            </a:r>
            <a:endParaRPr lang="en-US"/>
          </a:p>
        </p:txBody>
      </p:sp>
      <p:sp>
        <p:nvSpPr>
          <p:cNvPr id="9220" name="Rectangle 4"/>
          <p:cNvSpPr>
            <a:spLocks noGrp="1" noChangeArrowheads="1"/>
          </p:cNvSpPr>
          <p:nvPr>
            <p:ph type="subTitle" idx="1"/>
          </p:nvPr>
        </p:nvSpPr>
        <p:spPr>
          <a:xfrm>
            <a:off x="1981200" y="3886200"/>
            <a:ext cx="6705600" cy="1752600"/>
          </a:xfrm>
        </p:spPr>
        <p:txBody>
          <a:bodyPr/>
          <a:lstStyle>
            <a:lvl1pPr marL="0" indent="0" algn="ctr">
              <a:buFontTx/>
              <a:buNone/>
              <a:defRPr sz="3000"/>
            </a:lvl1pPr>
          </a:lstStyle>
          <a:p>
            <a:r>
              <a:rPr lang="en-US" smtClean="0"/>
              <a:t>Click to edit Master subtitle style</a:t>
            </a:r>
            <a:endParaRPr lang="en-US"/>
          </a:p>
        </p:txBody>
      </p:sp>
    </p:spTree>
    <p:extLst>
      <p:ext uri="{BB962C8B-B14F-4D97-AF65-F5344CB8AC3E}">
        <p14:creationId xmlns:p14="http://schemas.microsoft.com/office/powerpoint/2010/main" val="1338931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Mail 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5" descr="PPT-16x9-MG-upda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 y="4131656"/>
            <a:ext cx="9143999" cy="948635"/>
          </a:xfrm>
          <a:prstGeom prst="rect">
            <a:avLst/>
          </a:prstGeom>
          <a:noFill/>
          <a:ln>
            <a:noFill/>
          </a:ln>
        </p:spPr>
        <p:style>
          <a:lnRef idx="2">
            <a:schemeClr val="accent5"/>
          </a:lnRef>
          <a:fillRef idx="1">
            <a:schemeClr val="lt1"/>
          </a:fillRef>
          <a:effectRef idx="0">
            <a:schemeClr val="accent5"/>
          </a:effectRef>
          <a:fontRef idx="none"/>
        </p:style>
        <p:txBody>
          <a:bodyPr anchor="t">
            <a:normAutofit/>
          </a:bodyPr>
          <a:lstStyle>
            <a:lvl1pPr algn="ctr">
              <a:lnSpc>
                <a:spcPct val="100000"/>
              </a:lnSpc>
              <a:spcAft>
                <a:spcPts val="600"/>
              </a:spcAft>
              <a:defRPr sz="3200" b="1">
                <a:ln>
                  <a:noFill/>
                </a:ln>
                <a:solidFill>
                  <a:schemeClr val="accent3"/>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0" y="5080292"/>
            <a:ext cx="9144000" cy="608009"/>
          </a:xfrm>
          <a:prstGeom prst="rect">
            <a:avLst/>
          </a:prstGeom>
        </p:spPr>
        <p:txBody>
          <a:bodyPr>
            <a:normAutofit/>
          </a:bodyPr>
          <a:lstStyle>
            <a:lvl1pPr marL="0" indent="0" algn="ctr">
              <a:buNone/>
              <a:defRPr sz="1800" b="0" cap="none">
                <a:solidFill>
                  <a:srgbClr val="00447C"/>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158679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34349"/>
            <a:ext cx="8229600" cy="838200"/>
          </a:xfrm>
          <a:prstGeom prst="rect">
            <a:avLst/>
          </a:prstGeom>
        </p:spPr>
        <p:txBody>
          <a:bodyPr/>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457201" y="1947864"/>
            <a:ext cx="4940603" cy="4420281"/>
          </a:xfrm>
          <a:prstGeom prst="rect">
            <a:avLst/>
          </a:prstGeom>
        </p:spPr>
        <p:txBody>
          <a:bodyPr/>
          <a:lstStyle>
            <a:lvl1pPr>
              <a:spcBef>
                <a:spcPts val="400"/>
              </a:spcBef>
              <a:spcAft>
                <a:spcPts val="0"/>
              </a:spcAft>
              <a:defRPr sz="2000" baseline="0"/>
            </a:lvl1pPr>
            <a:lvl2pPr>
              <a:spcBef>
                <a:spcPts val="400"/>
              </a:spcBef>
              <a:spcAft>
                <a:spcPts val="0"/>
              </a:spcAft>
              <a:defRPr sz="1800" baseline="0"/>
            </a:lvl2pPr>
            <a:lvl3pPr>
              <a:spcBef>
                <a:spcPts val="400"/>
              </a:spcBef>
              <a:spcAft>
                <a:spcPts val="0"/>
              </a:spcAft>
              <a:defRPr sz="1800" baseline="0"/>
            </a:lvl3pPr>
            <a:lvl4pPr>
              <a:spcBef>
                <a:spcPts val="400"/>
              </a:spcBef>
              <a:spcAft>
                <a:spcPts val="400"/>
              </a:spcAft>
              <a:defRPr sz="1800" baseline="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011244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Content 2">
    <p:spTree>
      <p:nvGrpSpPr>
        <p:cNvPr id="1" name=""/>
        <p:cNvGrpSpPr/>
        <p:nvPr/>
      </p:nvGrpSpPr>
      <p:grpSpPr>
        <a:xfrm>
          <a:off x="0" y="0"/>
          <a:ext cx="0" cy="0"/>
          <a:chOff x="0" y="0"/>
          <a:chExt cx="0" cy="0"/>
        </a:xfrm>
      </p:grpSpPr>
      <p:sp>
        <p:nvSpPr>
          <p:cNvPr id="2" name="Title 1"/>
          <p:cNvSpPr>
            <a:spLocks noGrp="1"/>
          </p:cNvSpPr>
          <p:nvPr>
            <p:ph type="title"/>
          </p:nvPr>
        </p:nvSpPr>
        <p:spPr>
          <a:xfrm>
            <a:off x="457200" y="944387"/>
            <a:ext cx="8229600" cy="838200"/>
          </a:xfrm>
          <a:prstGeom prst="rect">
            <a:avLst/>
          </a:prstGeom>
        </p:spPr>
        <p:txBody>
          <a:bodyPr/>
          <a:lstStyle>
            <a:lvl1pPr>
              <a:defRPr sz="2400"/>
            </a:lvl1pPr>
          </a:lstStyle>
          <a:p>
            <a:r>
              <a:rPr lang="en-US" smtClean="0"/>
              <a:t>Click to edit Master title style</a:t>
            </a:r>
            <a:endParaRPr lang="en-US" dirty="0"/>
          </a:p>
        </p:txBody>
      </p:sp>
      <p:sp>
        <p:nvSpPr>
          <p:cNvPr id="3" name="Content Placeholder 2"/>
          <p:cNvSpPr>
            <a:spLocks noGrp="1"/>
          </p:cNvSpPr>
          <p:nvPr>
            <p:ph sz="half" idx="1"/>
          </p:nvPr>
        </p:nvSpPr>
        <p:spPr>
          <a:xfrm>
            <a:off x="457200" y="2023534"/>
            <a:ext cx="4038600" cy="4486805"/>
          </a:xfrm>
          <a:prstGeom prst="rect">
            <a:avLst/>
          </a:prstGeom>
        </p:spPr>
        <p:txBody>
          <a:bodyPr>
            <a:normAutofit/>
          </a:bodyPr>
          <a:lstStyle>
            <a:lvl1pPr>
              <a:spcBef>
                <a:spcPts val="400"/>
              </a:spcBef>
              <a:spcAft>
                <a:spcPts val="0"/>
              </a:spcAft>
              <a:defRPr sz="2000"/>
            </a:lvl1pPr>
            <a:lvl2pPr>
              <a:spcBef>
                <a:spcPts val="400"/>
              </a:spcBef>
              <a:spcAft>
                <a:spcPts val="0"/>
              </a:spcAft>
              <a:defRPr sz="1800"/>
            </a:lvl2pPr>
            <a:lvl3pPr>
              <a:spcBef>
                <a:spcPts val="400"/>
              </a:spcBef>
              <a:spcAft>
                <a:spcPts val="0"/>
              </a:spcAft>
              <a:defRPr sz="1800"/>
            </a:lvl3pPr>
            <a:lvl4pPr>
              <a:spcBef>
                <a:spcPts val="400"/>
              </a:spcBef>
              <a:spcAft>
                <a:spcPts val="400"/>
              </a:spcAft>
              <a:defRPr sz="1800" baseline="0"/>
            </a:lvl4pPr>
            <a:lvl5pPr>
              <a:spcAft>
                <a:spcPts val="1200"/>
              </a:spcAft>
              <a:defRPr sz="17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23534"/>
            <a:ext cx="4038600" cy="4486805"/>
          </a:xfrm>
          <a:prstGeom prst="rect">
            <a:avLst/>
          </a:prstGeom>
        </p:spPr>
        <p:txBody>
          <a:bodyPr>
            <a:normAutofit/>
          </a:bodyPr>
          <a:lstStyle>
            <a:lvl1pPr>
              <a:spcBef>
                <a:spcPts val="400"/>
              </a:spcBef>
              <a:spcAft>
                <a:spcPts val="0"/>
              </a:spcAft>
              <a:defRPr sz="2000"/>
            </a:lvl1pPr>
            <a:lvl2pPr>
              <a:spcBef>
                <a:spcPts val="400"/>
              </a:spcBef>
              <a:spcAft>
                <a:spcPts val="0"/>
              </a:spcAft>
              <a:defRPr sz="1800" baseline="0"/>
            </a:lvl2pPr>
            <a:lvl3pPr>
              <a:spcBef>
                <a:spcPts val="400"/>
              </a:spcBef>
              <a:spcAft>
                <a:spcPts val="0"/>
              </a:spcAft>
              <a:defRPr sz="1800" baseline="0"/>
            </a:lvl3pPr>
            <a:lvl4pPr>
              <a:spcBef>
                <a:spcPts val="400"/>
              </a:spcBef>
              <a:spcAft>
                <a:spcPts val="400"/>
              </a:spcAft>
              <a:defRPr sz="1800" baseline="0"/>
            </a:lvl4pPr>
            <a:lvl5pPr>
              <a:spcAft>
                <a:spcPts val="1200"/>
              </a:spcAft>
              <a:defRPr sz="17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77570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 Mission Beach">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41325"/>
            <a:ext cx="8229600" cy="914579"/>
          </a:xfrm>
        </p:spPr>
        <p:txBody>
          <a:bodyPr/>
          <a:lstStyle>
            <a:lvl1pPr>
              <a:lnSpc>
                <a:spcPct val="100000"/>
              </a:lnSpc>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472511"/>
            <a:ext cx="8229600" cy="1136476"/>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Line 19"/>
          <p:cNvSpPr>
            <a:spLocks noChangeShapeType="1"/>
          </p:cNvSpPr>
          <p:nvPr/>
        </p:nvSpPr>
        <p:spPr bwMode="auto">
          <a:xfrm>
            <a:off x="457202" y="4336779"/>
            <a:ext cx="8229599" cy="0"/>
          </a:xfrm>
          <a:prstGeom prst="line">
            <a:avLst/>
          </a:prstGeom>
          <a:noFill/>
          <a:ln w="6350" cap="sq" cmpd="sng">
            <a:solidFill>
              <a:schemeClr val="tx1">
                <a:lumMod val="25000"/>
                <a:lumOff val="75000"/>
              </a:schemeClr>
            </a:solidFill>
            <a:prstDash val="solid"/>
            <a:round/>
            <a:headEnd/>
            <a:tailEnd/>
          </a:ln>
          <a:effectLst/>
        </p:spPr>
        <p:txBody>
          <a:bodyPr/>
          <a:lstStyle/>
          <a:p>
            <a:pPr>
              <a:spcBef>
                <a:spcPct val="50000"/>
              </a:spcBef>
              <a:defRPr/>
            </a:pPr>
            <a:endParaRPr lang="en-US">
              <a:ln>
                <a:solidFill>
                  <a:schemeClr val="bg1"/>
                </a:solidFill>
              </a:ln>
              <a:ea typeface="+mn-ea"/>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15" y="450850"/>
            <a:ext cx="8192639" cy="273998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2" y="5819777"/>
            <a:ext cx="8229599" cy="685799"/>
          </a:xfrm>
          <a:prstGeom prst="rect">
            <a:avLst/>
          </a:prstGeom>
        </p:spPr>
      </p:pic>
    </p:spTree>
    <p:extLst>
      <p:ext uri="{BB962C8B-B14F-4D97-AF65-F5344CB8AC3E}">
        <p14:creationId xmlns:p14="http://schemas.microsoft.com/office/powerpoint/2010/main" val="748868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409702" y="2383501"/>
            <a:ext cx="8277099" cy="3751191"/>
          </a:xfrm>
          <a:prstGeom prst="rect">
            <a:avLst/>
          </a:prstGeom>
        </p:spPr>
        <p:txBody>
          <a:bodyPr anchor="t"/>
          <a:lstStyle>
            <a:lvl1pPr algn="ctr">
              <a:defRPr sz="2400" b="1" i="1" baseline="0"/>
            </a:lvl1pPr>
          </a:lstStyle>
          <a:p>
            <a:r>
              <a:rPr lang="en-US" smtClean="0"/>
              <a:t>Click to edit Master title style</a:t>
            </a:r>
            <a:endParaRPr lang="en-US" dirty="0"/>
          </a:p>
        </p:txBody>
      </p:sp>
    </p:spTree>
    <p:extLst>
      <p:ext uri="{BB962C8B-B14F-4D97-AF65-F5344CB8AC3E}">
        <p14:creationId xmlns:p14="http://schemas.microsoft.com/office/powerpoint/2010/main" val="2576004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mp; Blank">
    <p:spTree>
      <p:nvGrpSpPr>
        <p:cNvPr id="1" name=""/>
        <p:cNvGrpSpPr/>
        <p:nvPr/>
      </p:nvGrpSpPr>
      <p:grpSpPr>
        <a:xfrm>
          <a:off x="0" y="0"/>
          <a:ext cx="0" cy="0"/>
          <a:chOff x="0" y="0"/>
          <a:chExt cx="0" cy="0"/>
        </a:xfrm>
      </p:grpSpPr>
      <p:sp>
        <p:nvSpPr>
          <p:cNvPr id="2" name="TextBox 1"/>
          <p:cNvSpPr txBox="1"/>
          <p:nvPr/>
        </p:nvSpPr>
        <p:spPr>
          <a:xfrm>
            <a:off x="2357438" y="3340100"/>
            <a:ext cx="184731" cy="369332"/>
          </a:xfrm>
          <a:prstGeom prst="rect">
            <a:avLst/>
          </a:prstGeom>
          <a:noFill/>
        </p:spPr>
        <p:txBody>
          <a:bodyPr wrap="none">
            <a:spAutoFit/>
          </a:bodyPr>
          <a:lstStyle/>
          <a:p>
            <a:pPr fontAlgn="auto">
              <a:spcBef>
                <a:spcPts val="0"/>
              </a:spcBef>
              <a:spcAft>
                <a:spcPts val="0"/>
              </a:spcAft>
              <a:defRPr/>
            </a:pPr>
            <a:endParaRPr lang="en-US" dirty="0">
              <a:latin typeface="+mn-lt"/>
              <a:ea typeface="+mn-ea"/>
            </a:endParaRPr>
          </a:p>
        </p:txBody>
      </p:sp>
    </p:spTree>
    <p:extLst>
      <p:ext uri="{BB962C8B-B14F-4D97-AF65-F5344CB8AC3E}">
        <p14:creationId xmlns:p14="http://schemas.microsoft.com/office/powerpoint/2010/main" val="2908778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1"/>
            <a:ext cx="8229600" cy="4950884"/>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a:xfrm>
            <a:off x="457201" y="5986009"/>
            <a:ext cx="6015421" cy="548487"/>
          </a:xfrm>
          <a:prstGeom prst="rect">
            <a:avLst/>
          </a:prstGeom>
        </p:spPr>
        <p:txBody>
          <a:bodyPr/>
          <a:lstStyle/>
          <a:p>
            <a:endParaRPr lang="en-US" dirty="0"/>
          </a:p>
        </p:txBody>
      </p:sp>
      <p:sp>
        <p:nvSpPr>
          <p:cNvPr id="6" name="Line 19"/>
          <p:cNvSpPr>
            <a:spLocks noChangeShapeType="1"/>
          </p:cNvSpPr>
          <p:nvPr userDrawn="1"/>
        </p:nvSpPr>
        <p:spPr bwMode="auto">
          <a:xfrm>
            <a:off x="457202" y="1417639"/>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a:ln>
                <a:solidFill>
                  <a:schemeClr val="bg1"/>
                </a:solidFill>
              </a:ln>
              <a:ea typeface="+mn-ea"/>
            </a:endParaRPr>
          </a:p>
        </p:txBody>
      </p:sp>
    </p:spTree>
    <p:extLst>
      <p:ext uri="{BB962C8B-B14F-4D97-AF65-F5344CB8AC3E}">
        <p14:creationId xmlns:p14="http://schemas.microsoft.com/office/powerpoint/2010/main" val="755880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555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3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555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4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555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6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555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7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555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8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555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9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55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 Carlsba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341325"/>
            <a:ext cx="8229600" cy="914579"/>
          </a:xfrm>
        </p:spPr>
        <p:txBody>
          <a:bodyPr/>
          <a:lstStyle>
            <a:lvl1pPr>
              <a:lnSpc>
                <a:spcPct val="100000"/>
              </a:lnSpc>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472511"/>
            <a:ext cx="8229600" cy="1136476"/>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Line 19"/>
          <p:cNvSpPr>
            <a:spLocks noChangeShapeType="1"/>
          </p:cNvSpPr>
          <p:nvPr/>
        </p:nvSpPr>
        <p:spPr bwMode="auto">
          <a:xfrm>
            <a:off x="457202" y="4336779"/>
            <a:ext cx="8229599" cy="0"/>
          </a:xfrm>
          <a:prstGeom prst="line">
            <a:avLst/>
          </a:prstGeom>
          <a:noFill/>
          <a:ln w="6350" cap="sq" cmpd="sng">
            <a:solidFill>
              <a:schemeClr val="tx1">
                <a:lumMod val="25000"/>
                <a:lumOff val="75000"/>
              </a:schemeClr>
            </a:solidFill>
            <a:prstDash val="solid"/>
            <a:round/>
            <a:headEnd/>
            <a:tailEnd/>
          </a:ln>
          <a:effectLst/>
        </p:spPr>
        <p:txBody>
          <a:bodyPr/>
          <a:lstStyle/>
          <a:p>
            <a:pPr>
              <a:spcBef>
                <a:spcPct val="50000"/>
              </a:spcBef>
              <a:defRPr/>
            </a:pPr>
            <a:endParaRPr lang="en-US">
              <a:ln>
                <a:solidFill>
                  <a:schemeClr val="bg1"/>
                </a:solidFill>
              </a:ln>
              <a:ea typeface="+mn-ea"/>
            </a:endParaRPr>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13" y="450851"/>
            <a:ext cx="8229600" cy="275234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2" y="5819777"/>
            <a:ext cx="8229599" cy="685799"/>
          </a:xfrm>
          <a:prstGeom prst="rect">
            <a:avLst/>
          </a:prstGeom>
        </p:spPr>
      </p:pic>
    </p:spTree>
    <p:extLst>
      <p:ext uri="{BB962C8B-B14F-4D97-AF65-F5344CB8AC3E}">
        <p14:creationId xmlns:p14="http://schemas.microsoft.com/office/powerpoint/2010/main" val="23461360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10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555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1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555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12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555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14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555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5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555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16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555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17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555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18_Blank">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88555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19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FBB4C657-53BA-4C64-8161-364EC652DC57}" type="slidenum">
              <a:rPr lang="en-US" smtClean="0"/>
              <a:pPr/>
              <a:t>‹#›</a:t>
            </a:fld>
            <a:endParaRPr lang="en-US" dirty="0"/>
          </a:p>
        </p:txBody>
      </p:sp>
    </p:spTree>
    <p:extLst>
      <p:ext uri="{BB962C8B-B14F-4D97-AF65-F5344CB8AC3E}">
        <p14:creationId xmlns:p14="http://schemas.microsoft.com/office/powerpoint/2010/main" val="3920694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406901"/>
            <a:ext cx="8229600" cy="1362075"/>
          </a:xfrm>
        </p:spPr>
        <p:txBody>
          <a:bodyPr anchor="t"/>
          <a:lstStyle>
            <a:lvl1pPr algn="l">
              <a:defRPr sz="40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2614613"/>
            <a:ext cx="82296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2" y="5819777"/>
            <a:ext cx="8229599" cy="685799"/>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2" y="5819777"/>
            <a:ext cx="8229599" cy="685799"/>
          </a:xfrm>
          <a:prstGeom prst="rect">
            <a:avLst/>
          </a:prstGeom>
        </p:spPr>
      </p:pic>
    </p:spTree>
    <p:extLst>
      <p:ext uri="{BB962C8B-B14F-4D97-AF65-F5344CB8AC3E}">
        <p14:creationId xmlns:p14="http://schemas.microsoft.com/office/powerpoint/2010/main" val="4181458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Line 19"/>
          <p:cNvSpPr>
            <a:spLocks noChangeShapeType="1"/>
          </p:cNvSpPr>
          <p:nvPr/>
        </p:nvSpPr>
        <p:spPr bwMode="auto">
          <a:xfrm>
            <a:off x="457202" y="1417639"/>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a:ln>
                <a:solidFill>
                  <a:schemeClr val="bg1"/>
                </a:solidFill>
              </a:ln>
              <a:ea typeface="+mn-ea"/>
            </a:endParaRPr>
          </a:p>
        </p:txBody>
      </p:sp>
      <p:sp>
        <p:nvSpPr>
          <p:cNvPr id="5" name="Footer Placeholder 4"/>
          <p:cNvSpPr>
            <a:spLocks noGrp="1"/>
          </p:cNvSpPr>
          <p:nvPr>
            <p:ph type="ftr" sz="quarter" idx="10"/>
          </p:nvPr>
        </p:nvSpPr>
        <p:spPr/>
        <p:txBody>
          <a:bodyPr/>
          <a:lstStyle/>
          <a:p>
            <a:endParaRPr lang="en-US" dirty="0"/>
          </a:p>
        </p:txBody>
      </p:sp>
      <p:sp>
        <p:nvSpPr>
          <p:cNvPr id="6" name="Line 19"/>
          <p:cNvSpPr>
            <a:spLocks noChangeShapeType="1"/>
          </p:cNvSpPr>
          <p:nvPr userDrawn="1"/>
        </p:nvSpPr>
        <p:spPr bwMode="auto">
          <a:xfrm>
            <a:off x="457202" y="1417639"/>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a:ln>
                <a:solidFill>
                  <a:schemeClr val="bg1"/>
                </a:solidFill>
              </a:ln>
              <a:ea typeface="+mn-ea"/>
            </a:endParaRPr>
          </a:p>
        </p:txBody>
      </p:sp>
    </p:spTree>
    <p:extLst>
      <p:ext uri="{BB962C8B-B14F-4D97-AF65-F5344CB8AC3E}">
        <p14:creationId xmlns:p14="http://schemas.microsoft.com/office/powerpoint/2010/main" val="7558809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937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29373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Line 19"/>
          <p:cNvSpPr>
            <a:spLocks noChangeShapeType="1"/>
          </p:cNvSpPr>
          <p:nvPr/>
        </p:nvSpPr>
        <p:spPr bwMode="auto">
          <a:xfrm>
            <a:off x="457202" y="1417639"/>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a:ln>
                <a:solidFill>
                  <a:schemeClr val="bg1"/>
                </a:solidFill>
              </a:ln>
              <a:ea typeface="+mn-ea"/>
            </a:endParaRPr>
          </a:p>
        </p:txBody>
      </p:sp>
      <p:sp>
        <p:nvSpPr>
          <p:cNvPr id="6" name="Footer Placeholder 5"/>
          <p:cNvSpPr>
            <a:spLocks noGrp="1"/>
          </p:cNvSpPr>
          <p:nvPr>
            <p:ph type="ftr" sz="quarter" idx="10"/>
          </p:nvPr>
        </p:nvSpPr>
        <p:spPr/>
        <p:txBody>
          <a:bodyPr/>
          <a:lstStyle/>
          <a:p>
            <a:endParaRPr lang="en-US" dirty="0"/>
          </a:p>
        </p:txBody>
      </p:sp>
      <p:sp>
        <p:nvSpPr>
          <p:cNvPr id="7" name="Line 19"/>
          <p:cNvSpPr>
            <a:spLocks noChangeShapeType="1"/>
          </p:cNvSpPr>
          <p:nvPr userDrawn="1"/>
        </p:nvSpPr>
        <p:spPr bwMode="auto">
          <a:xfrm>
            <a:off x="457202" y="1417639"/>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a:ln>
                <a:solidFill>
                  <a:schemeClr val="bg1"/>
                </a:solidFill>
              </a:ln>
              <a:ea typeface="+mn-ea"/>
            </a:endParaRPr>
          </a:p>
        </p:txBody>
      </p:sp>
    </p:spTree>
    <p:extLst>
      <p:ext uri="{BB962C8B-B14F-4D97-AF65-F5344CB8AC3E}">
        <p14:creationId xmlns:p14="http://schemas.microsoft.com/office/powerpoint/2010/main" val="3726998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37190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4"/>
            <a:ext cx="4041775" cy="371905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Line 19"/>
          <p:cNvSpPr>
            <a:spLocks noChangeShapeType="1"/>
          </p:cNvSpPr>
          <p:nvPr/>
        </p:nvSpPr>
        <p:spPr bwMode="auto">
          <a:xfrm>
            <a:off x="457202" y="1417639"/>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a:ln>
                <a:solidFill>
                  <a:schemeClr val="bg1"/>
                </a:solidFill>
              </a:ln>
              <a:ea typeface="+mn-ea"/>
            </a:endParaRPr>
          </a:p>
        </p:txBody>
      </p:sp>
      <p:sp>
        <p:nvSpPr>
          <p:cNvPr id="8" name="Footer Placeholder 7"/>
          <p:cNvSpPr>
            <a:spLocks noGrp="1"/>
          </p:cNvSpPr>
          <p:nvPr>
            <p:ph type="ftr" sz="quarter" idx="10"/>
          </p:nvPr>
        </p:nvSpPr>
        <p:spPr/>
        <p:txBody>
          <a:bodyPr/>
          <a:lstStyle/>
          <a:p>
            <a:endParaRPr lang="en-US" dirty="0"/>
          </a:p>
        </p:txBody>
      </p:sp>
      <p:sp>
        <p:nvSpPr>
          <p:cNvPr id="9" name="Line 19"/>
          <p:cNvSpPr>
            <a:spLocks noChangeShapeType="1"/>
          </p:cNvSpPr>
          <p:nvPr userDrawn="1"/>
        </p:nvSpPr>
        <p:spPr bwMode="auto">
          <a:xfrm>
            <a:off x="457202" y="1417639"/>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a:ln>
                <a:solidFill>
                  <a:schemeClr val="bg1"/>
                </a:solidFill>
              </a:ln>
              <a:ea typeface="+mn-ea"/>
            </a:endParaRPr>
          </a:p>
        </p:txBody>
      </p:sp>
    </p:spTree>
    <p:extLst>
      <p:ext uri="{BB962C8B-B14F-4D97-AF65-F5344CB8AC3E}">
        <p14:creationId xmlns:p14="http://schemas.microsoft.com/office/powerpoint/2010/main" val="6112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Line 19"/>
          <p:cNvSpPr>
            <a:spLocks noChangeShapeType="1"/>
          </p:cNvSpPr>
          <p:nvPr/>
        </p:nvSpPr>
        <p:spPr bwMode="auto">
          <a:xfrm>
            <a:off x="457202" y="1417639"/>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a:ln>
                <a:solidFill>
                  <a:schemeClr val="bg1"/>
                </a:solidFill>
              </a:ln>
              <a:ea typeface="+mn-ea"/>
            </a:endParaRPr>
          </a:p>
        </p:txBody>
      </p:sp>
      <p:sp>
        <p:nvSpPr>
          <p:cNvPr id="4" name="Footer Placeholder 3"/>
          <p:cNvSpPr>
            <a:spLocks noGrp="1"/>
          </p:cNvSpPr>
          <p:nvPr>
            <p:ph type="ftr" sz="quarter" idx="10"/>
          </p:nvPr>
        </p:nvSpPr>
        <p:spPr/>
        <p:txBody>
          <a:bodyPr/>
          <a:lstStyle/>
          <a:p>
            <a:endParaRPr lang="en-US" dirty="0"/>
          </a:p>
        </p:txBody>
      </p:sp>
      <p:sp>
        <p:nvSpPr>
          <p:cNvPr id="5" name="Line 19"/>
          <p:cNvSpPr>
            <a:spLocks noChangeShapeType="1"/>
          </p:cNvSpPr>
          <p:nvPr userDrawn="1"/>
        </p:nvSpPr>
        <p:spPr bwMode="auto">
          <a:xfrm>
            <a:off x="457202" y="1417639"/>
            <a:ext cx="8229599" cy="0"/>
          </a:xfrm>
          <a:prstGeom prst="line">
            <a:avLst/>
          </a:prstGeom>
          <a:noFill/>
          <a:ln w="6350" cap="sq" cmpd="sng">
            <a:solidFill>
              <a:schemeClr val="tx1">
                <a:lumMod val="50000"/>
                <a:lumOff val="50000"/>
              </a:schemeClr>
            </a:solidFill>
            <a:prstDash val="solid"/>
            <a:round/>
            <a:headEnd/>
            <a:tailEnd/>
          </a:ln>
          <a:effectLst/>
        </p:spPr>
        <p:txBody>
          <a:bodyPr/>
          <a:lstStyle/>
          <a:p>
            <a:pPr>
              <a:spcBef>
                <a:spcPct val="50000"/>
              </a:spcBef>
              <a:defRPr/>
            </a:pPr>
            <a:endParaRPr lang="en-US">
              <a:ln>
                <a:solidFill>
                  <a:schemeClr val="bg1"/>
                </a:solidFill>
              </a:ln>
              <a:ea typeface="+mn-ea"/>
            </a:endParaRPr>
          </a:p>
        </p:txBody>
      </p:sp>
    </p:spTree>
    <p:extLst>
      <p:ext uri="{BB962C8B-B14F-4D97-AF65-F5344CB8AC3E}">
        <p14:creationId xmlns:p14="http://schemas.microsoft.com/office/powerpoint/2010/main" val="818279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376492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4"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21" Type="http://schemas.openxmlformats.org/officeDocument/2006/relationships/slideLayout" Target="../slideLayouts/slideLayout37.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5" Type="http://schemas.openxmlformats.org/officeDocument/2006/relationships/image" Target="../media/image9.jpeg"/><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slideLayout" Target="../slideLayouts/slideLayout36.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24" Type="http://schemas.openxmlformats.org/officeDocument/2006/relationships/image" Target="../media/image8.png"/><Relationship Id="rId5" Type="http://schemas.openxmlformats.org/officeDocument/2006/relationships/slideLayout" Target="../slideLayouts/slideLayout21.xml"/><Relationship Id="rId15" Type="http://schemas.openxmlformats.org/officeDocument/2006/relationships/slideLayout" Target="../slideLayouts/slideLayout31.xml"/><Relationship Id="rId23" Type="http://schemas.openxmlformats.org/officeDocument/2006/relationships/theme" Target="../theme/theme3.xml"/><Relationship Id="rId10" Type="http://schemas.openxmlformats.org/officeDocument/2006/relationships/slideLayout" Target="../slideLayouts/slideLayout26.xml"/><Relationship Id="rId19" Type="http://schemas.openxmlformats.org/officeDocument/2006/relationships/slideLayout" Target="../slideLayouts/slideLayout35.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 Id="rId22"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a:ln w="3175" cmpd="sng">
            <a:noFill/>
          </a:ln>
        </p:spPr>
        <p:txBody>
          <a:bodyPr vert="horz" lIns="0" tIns="0" rIns="0" bIns="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2" y="1600201"/>
            <a:ext cx="8229599" cy="4000499"/>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3"/>
          </p:nvPr>
        </p:nvSpPr>
        <p:spPr>
          <a:xfrm>
            <a:off x="457201" y="5986009"/>
            <a:ext cx="6015421" cy="548487"/>
          </a:xfrm>
          <a:prstGeom prst="rect">
            <a:avLst/>
          </a:prstGeom>
        </p:spPr>
        <p:txBody>
          <a:bodyPr vert="horz" lIns="0" tIns="0" rIns="0" bIns="0" rtlCol="0" anchor="b"/>
          <a:lstStyle>
            <a:lvl1pPr algn="l">
              <a:lnSpc>
                <a:spcPct val="50000"/>
              </a:lnSpc>
              <a:defRPr sz="1200">
                <a:solidFill>
                  <a:schemeClr val="bg1">
                    <a:lumMod val="85000"/>
                  </a:schemeClr>
                </a:solidFill>
              </a:defRPr>
            </a:lvl1pPr>
          </a:lstStyle>
          <a:p>
            <a:endParaRPr lang="en-US" dirty="0"/>
          </a:p>
        </p:txBody>
      </p:sp>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091040" y="6025820"/>
            <a:ext cx="1597154" cy="478843"/>
          </a:xfrm>
          <a:prstGeom prst="rect">
            <a:avLst/>
          </a:prstGeom>
        </p:spPr>
      </p:pic>
    </p:spTree>
    <p:extLst>
      <p:ext uri="{BB962C8B-B14F-4D97-AF65-F5344CB8AC3E}">
        <p14:creationId xmlns:p14="http://schemas.microsoft.com/office/powerpoint/2010/main" val="2086511298"/>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Lst>
  <p:timing>
    <p:tnLst>
      <p:par>
        <p:cTn id="1" dur="indefinite" restart="never" nodeType="tmRoot"/>
      </p:par>
    </p:tnLst>
  </p:timing>
  <p:hf hdr="0" ftr="0" dt="0"/>
  <p:txStyles>
    <p:titleStyle>
      <a:lvl1pPr algn="l" defTabSz="457200" rtl="0" eaLnBrk="1" latinLnBrk="0" hangingPunct="1">
        <a:lnSpc>
          <a:spcPts val="2800"/>
        </a:lnSpc>
        <a:spcBef>
          <a:spcPct val="0"/>
        </a:spcBef>
        <a:buNone/>
        <a:defRPr sz="2800" kern="1200">
          <a:solidFill>
            <a:schemeClr val="bg1"/>
          </a:solidFill>
          <a:latin typeface="+mj-lt"/>
          <a:ea typeface="+mj-ea"/>
          <a:cs typeface="+mj-cs"/>
        </a:defRPr>
      </a:lvl1pPr>
    </p:titleStyle>
    <p:bodyStyle>
      <a:lvl1pPr marL="342900" indent="-342900" algn="l" defTabSz="457200" rtl="0" eaLnBrk="1" latinLnBrk="0" hangingPunct="1">
        <a:spcBef>
          <a:spcPct val="20000"/>
        </a:spcBef>
        <a:buClr>
          <a:schemeClr val="tx2"/>
        </a:buClr>
        <a:buFont typeface="Arial"/>
        <a:buChar char="•"/>
        <a:defRPr sz="2400" kern="1200">
          <a:solidFill>
            <a:srgbClr val="FFFFFF"/>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000" kern="1200">
          <a:solidFill>
            <a:srgbClr val="FFFFFF"/>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1600" kern="1200">
          <a:solidFill>
            <a:srgbClr val="FFFFFF"/>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14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Grp="1" noChangeArrowheads="1"/>
          </p:cNvSpPr>
          <p:nvPr>
            <p:ph type="title"/>
          </p:nvPr>
        </p:nvSpPr>
        <p:spPr bwMode="auto">
          <a:xfrm>
            <a:off x="1905000" y="304800"/>
            <a:ext cx="6781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7" name="Rectangle 12"/>
          <p:cNvSpPr>
            <a:spLocks noGrp="1" noChangeArrowheads="1"/>
          </p:cNvSpPr>
          <p:nvPr>
            <p:ph type="body" idx="1"/>
          </p:nvPr>
        </p:nvSpPr>
        <p:spPr bwMode="auto">
          <a:xfrm>
            <a:off x="1905000" y="1600200"/>
            <a:ext cx="6781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Text Box 19"/>
          <p:cNvSpPr txBox="1">
            <a:spLocks noChangeArrowheads="1"/>
          </p:cNvSpPr>
          <p:nvPr/>
        </p:nvSpPr>
        <p:spPr bwMode="auto">
          <a:xfrm>
            <a:off x="8763000" y="6583365"/>
            <a:ext cx="381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defTabSz="914400" fontAlgn="base">
              <a:spcBef>
                <a:spcPct val="50000"/>
              </a:spcBef>
              <a:spcAft>
                <a:spcPct val="0"/>
              </a:spcAft>
              <a:defRPr/>
            </a:pPr>
            <a:fld id="{86539B03-34BE-487F-AF27-612659BB94C4}" type="slidenum">
              <a:rPr lang="en-US" sz="1200" smtClean="0">
                <a:solidFill>
                  <a:srgbClr val="081D58"/>
                </a:solidFill>
              </a:rPr>
              <a:pPr defTabSz="914400" fontAlgn="base">
                <a:spcBef>
                  <a:spcPct val="50000"/>
                </a:spcBef>
                <a:spcAft>
                  <a:spcPct val="0"/>
                </a:spcAft>
                <a:defRPr/>
              </a:pPr>
              <a:t>‹#›</a:t>
            </a:fld>
            <a:endParaRPr lang="en-US" sz="1200" smtClean="0">
              <a:solidFill>
                <a:srgbClr val="081D58"/>
              </a:solidFill>
            </a:endParaRPr>
          </a:p>
        </p:txBody>
      </p:sp>
      <p:pic>
        <p:nvPicPr>
          <p:cNvPr id="1029" name="Picture 20" descr="sidebar-HealthSy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7653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47" r:id="rId1"/>
    <p:sldLayoutId id="2147483848" r:id="rId2"/>
  </p:sldLayoutIdLst>
  <p:hf hdr="0" ftr="0" dt="0"/>
  <p:txStyles>
    <p:titleStyle>
      <a:lvl1pPr algn="ctr" rtl="0" eaLnBrk="0" fontAlgn="base" hangingPunct="0">
        <a:spcBef>
          <a:spcPct val="0"/>
        </a:spcBef>
        <a:spcAft>
          <a:spcPct val="0"/>
        </a:spcAft>
        <a:defRPr sz="3600" b="1">
          <a:solidFill>
            <a:srgbClr val="081D58"/>
          </a:solidFill>
          <a:latin typeface="+mj-lt"/>
          <a:ea typeface="MS PGothic" pitchFamily="34" charset="-128"/>
          <a:cs typeface="+mj-cs"/>
        </a:defRPr>
      </a:lvl1pPr>
      <a:lvl2pPr algn="ctr" rtl="0" eaLnBrk="0" fontAlgn="base" hangingPunct="0">
        <a:spcBef>
          <a:spcPct val="0"/>
        </a:spcBef>
        <a:spcAft>
          <a:spcPct val="0"/>
        </a:spcAft>
        <a:defRPr sz="3600" b="1">
          <a:solidFill>
            <a:srgbClr val="081D58"/>
          </a:solidFill>
          <a:latin typeface="Arial" charset="0"/>
          <a:ea typeface="MS PGothic" pitchFamily="34" charset="-128"/>
        </a:defRPr>
      </a:lvl2pPr>
      <a:lvl3pPr algn="ctr" rtl="0" eaLnBrk="0" fontAlgn="base" hangingPunct="0">
        <a:spcBef>
          <a:spcPct val="0"/>
        </a:spcBef>
        <a:spcAft>
          <a:spcPct val="0"/>
        </a:spcAft>
        <a:defRPr sz="3600" b="1">
          <a:solidFill>
            <a:srgbClr val="081D58"/>
          </a:solidFill>
          <a:latin typeface="Arial" charset="0"/>
          <a:ea typeface="MS PGothic" pitchFamily="34" charset="-128"/>
        </a:defRPr>
      </a:lvl3pPr>
      <a:lvl4pPr algn="ctr" rtl="0" eaLnBrk="0" fontAlgn="base" hangingPunct="0">
        <a:spcBef>
          <a:spcPct val="0"/>
        </a:spcBef>
        <a:spcAft>
          <a:spcPct val="0"/>
        </a:spcAft>
        <a:defRPr sz="3600" b="1">
          <a:solidFill>
            <a:srgbClr val="081D58"/>
          </a:solidFill>
          <a:latin typeface="Arial" charset="0"/>
          <a:ea typeface="MS PGothic" pitchFamily="34" charset="-128"/>
        </a:defRPr>
      </a:lvl4pPr>
      <a:lvl5pPr algn="ctr" rtl="0" eaLnBrk="0" fontAlgn="base" hangingPunct="0">
        <a:spcBef>
          <a:spcPct val="0"/>
        </a:spcBef>
        <a:spcAft>
          <a:spcPct val="0"/>
        </a:spcAft>
        <a:defRPr sz="3600" b="1">
          <a:solidFill>
            <a:srgbClr val="081D58"/>
          </a:solidFill>
          <a:latin typeface="Arial" charset="0"/>
          <a:ea typeface="MS PGothic" pitchFamily="34" charset="-128"/>
        </a:defRPr>
      </a:lvl5pPr>
      <a:lvl6pPr marL="457200" algn="ctr" rtl="0" eaLnBrk="1" fontAlgn="base" hangingPunct="1">
        <a:spcBef>
          <a:spcPct val="0"/>
        </a:spcBef>
        <a:spcAft>
          <a:spcPct val="0"/>
        </a:spcAft>
        <a:defRPr sz="3600" b="1">
          <a:solidFill>
            <a:srgbClr val="081D58"/>
          </a:solidFill>
          <a:latin typeface="Arial" charset="0"/>
          <a:ea typeface="MS PGothic" pitchFamily="34" charset="-128"/>
        </a:defRPr>
      </a:lvl6pPr>
      <a:lvl7pPr marL="914400" algn="ctr" rtl="0" eaLnBrk="1" fontAlgn="base" hangingPunct="1">
        <a:spcBef>
          <a:spcPct val="0"/>
        </a:spcBef>
        <a:spcAft>
          <a:spcPct val="0"/>
        </a:spcAft>
        <a:defRPr sz="3600" b="1">
          <a:solidFill>
            <a:srgbClr val="081D58"/>
          </a:solidFill>
          <a:latin typeface="Arial" charset="0"/>
          <a:ea typeface="MS PGothic" pitchFamily="34" charset="-128"/>
        </a:defRPr>
      </a:lvl7pPr>
      <a:lvl8pPr marL="1371600" algn="ctr" rtl="0" eaLnBrk="1" fontAlgn="base" hangingPunct="1">
        <a:spcBef>
          <a:spcPct val="0"/>
        </a:spcBef>
        <a:spcAft>
          <a:spcPct val="0"/>
        </a:spcAft>
        <a:defRPr sz="3600" b="1">
          <a:solidFill>
            <a:srgbClr val="081D58"/>
          </a:solidFill>
          <a:latin typeface="Arial" charset="0"/>
          <a:ea typeface="MS PGothic" pitchFamily="34" charset="-128"/>
        </a:defRPr>
      </a:lvl8pPr>
      <a:lvl9pPr marL="1828800" algn="ctr" rtl="0" eaLnBrk="1" fontAlgn="base" hangingPunct="1">
        <a:spcBef>
          <a:spcPct val="0"/>
        </a:spcBef>
        <a:spcAft>
          <a:spcPct val="0"/>
        </a:spcAft>
        <a:defRPr sz="3600" b="1">
          <a:solidFill>
            <a:srgbClr val="081D58"/>
          </a:solidFill>
          <a:latin typeface="Arial" charset="0"/>
          <a:ea typeface="MS PGothic" pitchFamily="34" charset="-128"/>
        </a:defRPr>
      </a:lvl9pPr>
    </p:titleStyle>
    <p:bodyStyle>
      <a:lvl1pPr marL="342900" indent="-342900" algn="l" rtl="0" eaLnBrk="0" fontAlgn="base" hangingPunct="0">
        <a:spcBef>
          <a:spcPct val="20000"/>
        </a:spcBef>
        <a:spcAft>
          <a:spcPct val="0"/>
        </a:spcAft>
        <a:buChar char="•"/>
        <a:defRPr sz="3200">
          <a:solidFill>
            <a:srgbClr val="081D58"/>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rgbClr val="081D58"/>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rgbClr val="081D58"/>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rgbClr val="081D58"/>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rgbClr val="081D58"/>
          </a:solidFill>
          <a:latin typeface="+mn-lt"/>
          <a:ea typeface="MS PGothic" pitchFamily="34" charset="-128"/>
        </a:defRPr>
      </a:lvl5pPr>
      <a:lvl6pPr marL="2514600" indent="-228600" algn="l" rtl="0" eaLnBrk="1" fontAlgn="base" hangingPunct="1">
        <a:spcBef>
          <a:spcPct val="20000"/>
        </a:spcBef>
        <a:spcAft>
          <a:spcPct val="0"/>
        </a:spcAft>
        <a:buChar char="»"/>
        <a:defRPr sz="2000">
          <a:solidFill>
            <a:srgbClr val="081D58"/>
          </a:solidFill>
          <a:latin typeface="+mn-lt"/>
          <a:ea typeface="+mn-ea"/>
        </a:defRPr>
      </a:lvl6pPr>
      <a:lvl7pPr marL="2971800" indent="-228600" algn="l" rtl="0" eaLnBrk="1" fontAlgn="base" hangingPunct="1">
        <a:spcBef>
          <a:spcPct val="20000"/>
        </a:spcBef>
        <a:spcAft>
          <a:spcPct val="0"/>
        </a:spcAft>
        <a:buChar char="»"/>
        <a:defRPr sz="2000">
          <a:solidFill>
            <a:srgbClr val="081D58"/>
          </a:solidFill>
          <a:latin typeface="+mn-lt"/>
          <a:ea typeface="+mn-ea"/>
        </a:defRPr>
      </a:lvl7pPr>
      <a:lvl8pPr marL="3429000" indent="-228600" algn="l" rtl="0" eaLnBrk="1" fontAlgn="base" hangingPunct="1">
        <a:spcBef>
          <a:spcPct val="20000"/>
        </a:spcBef>
        <a:spcAft>
          <a:spcPct val="0"/>
        </a:spcAft>
        <a:buChar char="»"/>
        <a:defRPr sz="2000">
          <a:solidFill>
            <a:srgbClr val="081D58"/>
          </a:solidFill>
          <a:latin typeface="+mn-lt"/>
          <a:ea typeface="+mn-ea"/>
        </a:defRPr>
      </a:lvl8pPr>
      <a:lvl9pPr marL="3886200" indent="-228600" algn="l" rtl="0" eaLnBrk="1" fontAlgn="base" hangingPunct="1">
        <a:spcBef>
          <a:spcPct val="20000"/>
        </a:spcBef>
        <a:spcAft>
          <a:spcPct val="0"/>
        </a:spcAft>
        <a:buChar char="»"/>
        <a:defRPr sz="2000">
          <a:solidFill>
            <a:srgbClr val="081D58"/>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24"/>
          <a:srcRect/>
          <a:stretch>
            <a:fillRect/>
          </a:stretch>
        </a:blipFill>
        <a:effectLst/>
      </p:bgPr>
    </p:bg>
    <p:spTree>
      <p:nvGrpSpPr>
        <p:cNvPr id="1" name=""/>
        <p:cNvGrpSpPr/>
        <p:nvPr/>
      </p:nvGrpSpPr>
      <p:grpSpPr>
        <a:xfrm>
          <a:off x="0" y="0"/>
          <a:ext cx="0" cy="0"/>
          <a:chOff x="0" y="0"/>
          <a:chExt cx="0" cy="0"/>
        </a:xfrm>
      </p:grpSpPr>
      <p:pic>
        <p:nvPicPr>
          <p:cNvPr id="1026" name="Picture 3" descr="PPT-16x9-page-update.jpg"/>
          <p:cNvPicPr>
            <a:picLocks noChangeAspect="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5" r:id="rId7"/>
    <p:sldLayoutId id="2147483876" r:id="rId8"/>
    <p:sldLayoutId id="2147483877" r:id="rId9"/>
    <p:sldLayoutId id="2147483879" r:id="rId10"/>
    <p:sldLayoutId id="2147483880" r:id="rId11"/>
    <p:sldLayoutId id="2147483881" r:id="rId12"/>
    <p:sldLayoutId id="2147483882" r:id="rId13"/>
    <p:sldLayoutId id="2147483883" r:id="rId14"/>
    <p:sldLayoutId id="2147483884" r:id="rId15"/>
    <p:sldLayoutId id="2147483885" r:id="rId16"/>
    <p:sldLayoutId id="2147483888" r:id="rId17"/>
    <p:sldLayoutId id="2147483889" r:id="rId18"/>
    <p:sldLayoutId id="2147483890" r:id="rId19"/>
    <p:sldLayoutId id="2147483891" r:id="rId20"/>
    <p:sldLayoutId id="2147483892" r:id="rId21"/>
    <p:sldLayoutId id="2147483893" r:id="rId22"/>
  </p:sldLayoutIdLst>
  <p:hf hdr="0" ftr="0" dt="0"/>
  <p:txStyles>
    <p:titleStyle>
      <a:lvl1pPr algn="l" defTabSz="457200" rtl="0" eaLnBrk="1" fontAlgn="base" hangingPunct="1">
        <a:spcBef>
          <a:spcPct val="0"/>
        </a:spcBef>
        <a:spcAft>
          <a:spcPct val="0"/>
        </a:spcAft>
        <a:defRPr sz="2400" b="1" kern="1200">
          <a:solidFill>
            <a:schemeClr val="tx2"/>
          </a:solidFill>
          <a:latin typeface="Verdana"/>
          <a:ea typeface="ヒラギノ角ゴ Pro W3" charset="-128"/>
          <a:cs typeface="Verdana"/>
        </a:defRPr>
      </a:lvl1pPr>
      <a:lvl2pPr algn="l" defTabSz="457200" rtl="0" eaLnBrk="1" fontAlgn="base" hangingPunct="1">
        <a:spcBef>
          <a:spcPct val="0"/>
        </a:spcBef>
        <a:spcAft>
          <a:spcPct val="0"/>
        </a:spcAft>
        <a:defRPr sz="2400" b="1">
          <a:solidFill>
            <a:schemeClr val="tx2"/>
          </a:solidFill>
          <a:latin typeface="Verdana" charset="0"/>
          <a:ea typeface="ヒラギノ角ゴ Pro W3" charset="-128"/>
          <a:cs typeface="Verdana" charset="0"/>
        </a:defRPr>
      </a:lvl2pPr>
      <a:lvl3pPr algn="l" defTabSz="457200" rtl="0" eaLnBrk="1" fontAlgn="base" hangingPunct="1">
        <a:spcBef>
          <a:spcPct val="0"/>
        </a:spcBef>
        <a:spcAft>
          <a:spcPct val="0"/>
        </a:spcAft>
        <a:defRPr sz="2400" b="1">
          <a:solidFill>
            <a:schemeClr val="tx2"/>
          </a:solidFill>
          <a:latin typeface="Verdana" charset="0"/>
          <a:ea typeface="ヒラギノ角ゴ Pro W3" charset="-128"/>
          <a:cs typeface="Verdana" charset="0"/>
        </a:defRPr>
      </a:lvl3pPr>
      <a:lvl4pPr algn="l" defTabSz="457200" rtl="0" eaLnBrk="1" fontAlgn="base" hangingPunct="1">
        <a:spcBef>
          <a:spcPct val="0"/>
        </a:spcBef>
        <a:spcAft>
          <a:spcPct val="0"/>
        </a:spcAft>
        <a:defRPr sz="2400" b="1">
          <a:solidFill>
            <a:schemeClr val="tx2"/>
          </a:solidFill>
          <a:latin typeface="Verdana" charset="0"/>
          <a:ea typeface="ヒラギノ角ゴ Pro W3" charset="-128"/>
          <a:cs typeface="Verdana" charset="0"/>
        </a:defRPr>
      </a:lvl4pPr>
      <a:lvl5pPr algn="l" defTabSz="457200" rtl="0" eaLnBrk="1" fontAlgn="base" hangingPunct="1">
        <a:spcBef>
          <a:spcPct val="0"/>
        </a:spcBef>
        <a:spcAft>
          <a:spcPct val="0"/>
        </a:spcAft>
        <a:defRPr sz="2400" b="1">
          <a:solidFill>
            <a:schemeClr val="tx2"/>
          </a:solidFill>
          <a:latin typeface="Verdana" charset="0"/>
          <a:ea typeface="ヒラギノ角ゴ Pro W3" charset="-128"/>
          <a:cs typeface="Verdana" charset="0"/>
        </a:defRPr>
      </a:lvl5pPr>
      <a:lvl6pPr marL="457200" algn="l" defTabSz="457200" rtl="0" eaLnBrk="1" fontAlgn="base" hangingPunct="1">
        <a:spcBef>
          <a:spcPct val="0"/>
        </a:spcBef>
        <a:spcAft>
          <a:spcPct val="0"/>
        </a:spcAft>
        <a:defRPr sz="3600" b="1">
          <a:solidFill>
            <a:schemeClr val="tx2"/>
          </a:solidFill>
          <a:latin typeface="Verdana" charset="0"/>
          <a:ea typeface="ヒラギノ角ゴ Pro W3" charset="-128"/>
        </a:defRPr>
      </a:lvl6pPr>
      <a:lvl7pPr marL="914400" algn="l" defTabSz="457200" rtl="0" eaLnBrk="1" fontAlgn="base" hangingPunct="1">
        <a:spcBef>
          <a:spcPct val="0"/>
        </a:spcBef>
        <a:spcAft>
          <a:spcPct val="0"/>
        </a:spcAft>
        <a:defRPr sz="3600" b="1">
          <a:solidFill>
            <a:schemeClr val="tx2"/>
          </a:solidFill>
          <a:latin typeface="Verdana" charset="0"/>
          <a:ea typeface="ヒラギノ角ゴ Pro W3" charset="-128"/>
        </a:defRPr>
      </a:lvl7pPr>
      <a:lvl8pPr marL="1371600" algn="l" defTabSz="457200" rtl="0" eaLnBrk="1" fontAlgn="base" hangingPunct="1">
        <a:spcBef>
          <a:spcPct val="0"/>
        </a:spcBef>
        <a:spcAft>
          <a:spcPct val="0"/>
        </a:spcAft>
        <a:defRPr sz="3600" b="1">
          <a:solidFill>
            <a:schemeClr val="tx2"/>
          </a:solidFill>
          <a:latin typeface="Verdana" charset="0"/>
          <a:ea typeface="ヒラギノ角ゴ Pro W3" charset="-128"/>
        </a:defRPr>
      </a:lvl8pPr>
      <a:lvl9pPr marL="1828800" algn="l" defTabSz="457200" rtl="0" eaLnBrk="1" fontAlgn="base" hangingPunct="1">
        <a:spcBef>
          <a:spcPct val="0"/>
        </a:spcBef>
        <a:spcAft>
          <a:spcPct val="0"/>
        </a:spcAft>
        <a:defRPr sz="3600" b="1">
          <a:solidFill>
            <a:schemeClr val="tx2"/>
          </a:solidFill>
          <a:latin typeface="Verdana" charset="0"/>
          <a:ea typeface="ヒラギノ角ゴ Pro W3" charset="-128"/>
        </a:defRPr>
      </a:lvl9pPr>
    </p:titleStyle>
    <p:bodyStyle>
      <a:lvl1pPr marL="227013" indent="-227013" algn="l" defTabSz="457200" rtl="0" eaLnBrk="1" fontAlgn="base" hangingPunct="1">
        <a:spcBef>
          <a:spcPct val="0"/>
        </a:spcBef>
        <a:spcAft>
          <a:spcPts val="600"/>
        </a:spcAft>
        <a:buClr>
          <a:srgbClr val="B2DCFF"/>
        </a:buClr>
        <a:buFont typeface="Wingdings" charset="2"/>
        <a:buChar char="§"/>
        <a:defRPr sz="2400" kern="1200">
          <a:solidFill>
            <a:schemeClr val="tx2"/>
          </a:solidFill>
          <a:latin typeface="Verdana"/>
          <a:ea typeface="ヒラギノ角ゴ Pro W3" charset="-128"/>
          <a:cs typeface="Verdana"/>
        </a:defRPr>
      </a:lvl1pPr>
      <a:lvl2pPr marL="517525" indent="-290513" algn="l" defTabSz="457200" rtl="0" eaLnBrk="1" fontAlgn="base" hangingPunct="1">
        <a:spcBef>
          <a:spcPct val="0"/>
        </a:spcBef>
        <a:spcAft>
          <a:spcPts val="1200"/>
        </a:spcAft>
        <a:buClr>
          <a:srgbClr val="B2DCFF"/>
        </a:buClr>
        <a:buFont typeface="Arial" charset="0"/>
        <a:buChar char="–"/>
        <a:defRPr sz="2200" kern="1200">
          <a:solidFill>
            <a:schemeClr val="tx2"/>
          </a:solidFill>
          <a:latin typeface="Verdana"/>
          <a:ea typeface="ヒラギノ角ゴ Pro W3" charset="-128"/>
          <a:cs typeface="Verdana"/>
        </a:defRPr>
      </a:lvl2pPr>
      <a:lvl3pPr marL="744538" indent="-227013" algn="l" defTabSz="457200" rtl="0" eaLnBrk="1" fontAlgn="base" hangingPunct="1">
        <a:spcBef>
          <a:spcPct val="0"/>
        </a:spcBef>
        <a:spcAft>
          <a:spcPts val="1200"/>
        </a:spcAft>
        <a:buClr>
          <a:srgbClr val="B2DCFF"/>
        </a:buClr>
        <a:buFont typeface="Arial" charset="0"/>
        <a:buChar char="•"/>
        <a:defRPr sz="2100" kern="1200">
          <a:solidFill>
            <a:schemeClr val="tx2"/>
          </a:solidFill>
          <a:latin typeface="Verdana"/>
          <a:ea typeface="ヒラギノ角ゴ Pro W3" charset="-128"/>
          <a:cs typeface="Verdana"/>
        </a:defRPr>
      </a:lvl3pPr>
      <a:lvl4pPr marL="969963" indent="-287338" algn="l" defTabSz="457200" rtl="0" eaLnBrk="1" fontAlgn="base" hangingPunct="1">
        <a:spcBef>
          <a:spcPct val="0"/>
        </a:spcBef>
        <a:spcAft>
          <a:spcPts val="1200"/>
        </a:spcAft>
        <a:buClr>
          <a:srgbClr val="B2DCFF"/>
        </a:buClr>
        <a:buFont typeface="Arial" charset="0"/>
        <a:buChar char="–"/>
        <a:defRPr sz="1900" kern="1200">
          <a:solidFill>
            <a:schemeClr val="tx2"/>
          </a:solidFill>
          <a:latin typeface="Verdana"/>
          <a:ea typeface="ヒラギノ角ゴ Pro W3" charset="-128"/>
          <a:cs typeface="Verdana"/>
        </a:defRPr>
      </a:lvl4pPr>
      <a:lvl5pPr marL="1196975" indent="-279400" algn="l" defTabSz="457200" rtl="0" eaLnBrk="1" fontAlgn="base" hangingPunct="1">
        <a:spcBef>
          <a:spcPct val="0"/>
        </a:spcBef>
        <a:spcAft>
          <a:spcPts val="1200"/>
        </a:spcAft>
        <a:buClr>
          <a:srgbClr val="B2DCFF"/>
        </a:buClr>
        <a:buFont typeface="Arial" charset="0"/>
        <a:buChar char="»"/>
        <a:defRPr sz="1700" kern="1200">
          <a:solidFill>
            <a:schemeClr val="tx2"/>
          </a:solidFill>
          <a:latin typeface="Verdana"/>
          <a:ea typeface="ヒラギノ角ゴ Pro W3"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3.xml"/><Relationship Id="rId1" Type="http://schemas.openxmlformats.org/officeDocument/2006/relationships/tags" Target="../tags/tag1.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5.xml"/><Relationship Id="rId1" Type="http://schemas.openxmlformats.org/officeDocument/2006/relationships/tags" Target="../tags/tag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3.xml"/><Relationship Id="rId7" Type="http://schemas.openxmlformats.org/officeDocument/2006/relationships/image" Target="../media/image35.emf"/><Relationship Id="rId2" Type="http://schemas.openxmlformats.org/officeDocument/2006/relationships/slideLayout" Target="../slideLayouts/slideLayout3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4.emf"/><Relationship Id="rId4" Type="http://schemas.openxmlformats.org/officeDocument/2006/relationships/oleObject" Target="../embeddings/oleObject1.bin"/><Relationship Id="rId9" Type="http://schemas.openxmlformats.org/officeDocument/2006/relationships/image" Target="../media/image36.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600" y="4069677"/>
            <a:ext cx="8679600" cy="914579"/>
          </a:xfrm>
        </p:spPr>
        <p:txBody>
          <a:bodyPr>
            <a:noAutofit/>
          </a:bodyPr>
          <a:lstStyle/>
          <a:p>
            <a:pPr algn="l"/>
            <a:r>
              <a:rPr lang="en-US" sz="2000" dirty="0" smtClean="0"/>
              <a:t>Preventing Hospital-Associated Venous Thromboembolism:</a:t>
            </a:r>
            <a:br>
              <a:rPr lang="en-US" sz="2000" dirty="0" smtClean="0"/>
            </a:br>
            <a:r>
              <a:rPr lang="en-US" sz="2000" dirty="0" smtClean="0"/>
              <a:t>Practical Strategies That Work</a:t>
            </a:r>
            <a:endParaRPr lang="en-US" sz="2000" dirty="0"/>
          </a:p>
        </p:txBody>
      </p:sp>
      <p:sp>
        <p:nvSpPr>
          <p:cNvPr id="3" name="Subtitle 2"/>
          <p:cNvSpPr>
            <a:spLocks noGrp="1"/>
          </p:cNvSpPr>
          <p:nvPr>
            <p:ph type="subTitle" idx="1"/>
          </p:nvPr>
        </p:nvSpPr>
        <p:spPr>
          <a:xfrm>
            <a:off x="486000" y="5369473"/>
            <a:ext cx="8229600" cy="990147"/>
          </a:xfrm>
        </p:spPr>
        <p:txBody>
          <a:bodyPr>
            <a:normAutofit fontScale="25000" lnSpcReduction="20000"/>
          </a:bodyPr>
          <a:lstStyle/>
          <a:p>
            <a:pPr algn="ctr"/>
            <a:r>
              <a:rPr lang="en-US" sz="7200" dirty="0" smtClean="0"/>
              <a:t>Greg Maynard M.D., </a:t>
            </a:r>
            <a:r>
              <a:rPr lang="en-US" sz="7200" dirty="0" err="1" smtClean="0"/>
              <a:t>M.Sc,SFHM</a:t>
            </a:r>
            <a:endParaRPr lang="en-US" sz="7200" dirty="0" smtClean="0"/>
          </a:p>
          <a:p>
            <a:pPr algn="ctr"/>
            <a:r>
              <a:rPr lang="en-US" sz="7200" dirty="0" smtClean="0"/>
              <a:t>Clinical Professor of Medicine</a:t>
            </a:r>
          </a:p>
          <a:p>
            <a:pPr algn="ctr"/>
            <a:r>
              <a:rPr lang="en-US" sz="7200" dirty="0" smtClean="0"/>
              <a:t>CQO, UC Davis Medical Center</a:t>
            </a:r>
          </a:p>
          <a:p>
            <a:pPr algn="ctr"/>
            <a:r>
              <a:rPr lang="en-US" sz="7200" dirty="0" smtClean="0"/>
              <a:t>March 19, 2015</a:t>
            </a:r>
            <a:endParaRPr lang="en-US" sz="7200" dirty="0"/>
          </a:p>
          <a:p>
            <a:pPr algn="ctr"/>
            <a:r>
              <a:rPr lang="en-US" sz="7200" dirty="0" smtClean="0"/>
              <a:t>CDC Webinar</a:t>
            </a:r>
          </a:p>
          <a:p>
            <a:endParaRPr lang="en-US" dirty="0"/>
          </a:p>
        </p:txBody>
      </p:sp>
      <p:sp>
        <p:nvSpPr>
          <p:cNvPr id="4" name="TextBox 3"/>
          <p:cNvSpPr txBox="1"/>
          <p:nvPr/>
        </p:nvSpPr>
        <p:spPr>
          <a:xfrm>
            <a:off x="8016536" y="6359620"/>
            <a:ext cx="870012" cy="369332"/>
          </a:xfrm>
          <a:prstGeom prst="rect">
            <a:avLst/>
          </a:prstGeom>
          <a:noFill/>
        </p:spPr>
        <p:txBody>
          <a:bodyPr wrap="square" rtlCol="0">
            <a:spAutoFit/>
          </a:bodyPr>
          <a:lstStyle/>
          <a:p>
            <a:r>
              <a:rPr lang="en-US" dirty="0" smtClean="0"/>
              <a:t>1</a:t>
            </a:r>
            <a:endParaRPr lang="en-US" dirty="0"/>
          </a:p>
        </p:txBody>
      </p:sp>
    </p:spTree>
    <p:extLst>
      <p:ext uri="{BB962C8B-B14F-4D97-AF65-F5344CB8AC3E}">
        <p14:creationId xmlns:p14="http://schemas.microsoft.com/office/powerpoint/2010/main" val="2905213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228600"/>
            <a:ext cx="7772400" cy="811531"/>
          </a:xfrm>
        </p:spPr>
        <p:txBody>
          <a:bodyPr>
            <a:normAutofit/>
          </a:bodyPr>
          <a:lstStyle/>
          <a:p>
            <a:pPr algn="ctr"/>
            <a:r>
              <a:rPr lang="en-US" sz="3600" dirty="0">
                <a:solidFill>
                  <a:srgbClr val="FFFF00"/>
                </a:solidFill>
              </a:rPr>
              <a:t>Hierarchy of Reliability</a:t>
            </a:r>
          </a:p>
        </p:txBody>
      </p:sp>
      <p:sp>
        <p:nvSpPr>
          <p:cNvPr id="88067" name="Rectangle 3"/>
          <p:cNvSpPr>
            <a:spLocks noGrp="1" noChangeArrowheads="1"/>
          </p:cNvSpPr>
          <p:nvPr>
            <p:ph idx="1"/>
          </p:nvPr>
        </p:nvSpPr>
        <p:spPr>
          <a:xfrm>
            <a:off x="1447802" y="1676400"/>
            <a:ext cx="6240463" cy="4876800"/>
          </a:xfrm>
        </p:spPr>
        <p:txBody>
          <a:bodyPr/>
          <a:lstStyle/>
          <a:p>
            <a:pPr marL="609600" indent="-609600">
              <a:buFontTx/>
              <a:buNone/>
            </a:pPr>
            <a:r>
              <a:rPr lang="en-US" sz="2400" dirty="0"/>
              <a:t>No protocol* (“State of Nature”)</a:t>
            </a:r>
          </a:p>
          <a:p>
            <a:pPr marL="609600" indent="-609600">
              <a:buFontTx/>
              <a:buNone/>
            </a:pPr>
            <a:endParaRPr lang="en-US" sz="2400" dirty="0"/>
          </a:p>
          <a:p>
            <a:pPr marL="609600" indent="-609600">
              <a:buFontTx/>
              <a:buNone/>
            </a:pPr>
            <a:r>
              <a:rPr lang="en-US" sz="2400" dirty="0"/>
              <a:t>Decision support exists but not linked to order writing, or prompts within orders but no decision support</a:t>
            </a:r>
          </a:p>
          <a:p>
            <a:pPr marL="609600" indent="-609600">
              <a:buFontTx/>
              <a:buNone/>
            </a:pPr>
            <a:r>
              <a:rPr lang="en-US" sz="2400" b="1" dirty="0">
                <a:solidFill>
                  <a:srgbClr val="FFFF00"/>
                </a:solidFill>
              </a:rPr>
              <a:t>Protocol well-integrated </a:t>
            </a:r>
          </a:p>
          <a:p>
            <a:pPr marL="609600" indent="-609600">
              <a:buFontTx/>
              <a:buNone/>
            </a:pPr>
            <a:r>
              <a:rPr lang="en-US" sz="2400" b="1" dirty="0">
                <a:solidFill>
                  <a:srgbClr val="FFFF00"/>
                </a:solidFill>
              </a:rPr>
              <a:t>	</a:t>
            </a:r>
            <a:r>
              <a:rPr lang="en-US" sz="2400" dirty="0">
                <a:solidFill>
                  <a:srgbClr val="FFFF00"/>
                </a:solidFill>
              </a:rPr>
              <a:t>(into orders at point-of-care) </a:t>
            </a:r>
          </a:p>
          <a:p>
            <a:pPr marL="609600" indent="-609600">
              <a:buFontTx/>
              <a:buNone/>
            </a:pPr>
            <a:r>
              <a:rPr lang="en-US" sz="2400" dirty="0">
                <a:effectLst>
                  <a:outerShdw blurRad="38100" dist="38100" dir="2700000" algn="tl">
                    <a:srgbClr val="000000"/>
                  </a:outerShdw>
                </a:effectLst>
              </a:rPr>
              <a:t>Protocol enhanced</a:t>
            </a:r>
          </a:p>
          <a:p>
            <a:pPr marL="609600" indent="-609600">
              <a:buFontTx/>
              <a:buNone/>
            </a:pPr>
            <a:r>
              <a:rPr lang="en-US" sz="2400" dirty="0">
                <a:effectLst>
                  <a:outerShdw blurRad="38100" dist="38100" dir="2700000" algn="tl">
                    <a:srgbClr val="000000"/>
                  </a:outerShdw>
                </a:effectLst>
              </a:rPr>
              <a:t>	 (by other QI / high reliability strategies)</a:t>
            </a:r>
          </a:p>
          <a:p>
            <a:pPr marL="609600" indent="-609600">
              <a:buFontTx/>
              <a:buNone/>
            </a:pPr>
            <a:r>
              <a:rPr lang="en-US" sz="2400" b="1" dirty="0">
                <a:solidFill>
                  <a:srgbClr val="FFFF00"/>
                </a:solidFill>
                <a:effectLst>
                  <a:outerShdw blurRad="38100" dist="38100" dir="2700000" algn="tl">
                    <a:srgbClr val="000000"/>
                  </a:outerShdw>
                </a:effectLst>
              </a:rPr>
              <a:t>Oversights identified and addressed in real time</a:t>
            </a:r>
          </a:p>
        </p:txBody>
      </p:sp>
      <p:sp>
        <p:nvSpPr>
          <p:cNvPr id="88068" name="Text Box 4"/>
          <p:cNvSpPr txBox="1">
            <a:spLocks noChangeArrowheads="1"/>
          </p:cNvSpPr>
          <p:nvPr/>
        </p:nvSpPr>
        <p:spPr bwMode="auto">
          <a:xfrm>
            <a:off x="441325" y="969960"/>
            <a:ext cx="12192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u="sng" dirty="0">
                <a:solidFill>
                  <a:schemeClr val="bg1"/>
                </a:solidFill>
                <a:cs typeface="Arial" pitchFamily="34" charset="0"/>
              </a:rPr>
              <a:t>Level</a:t>
            </a:r>
          </a:p>
          <a:p>
            <a:pPr eaLnBrk="1" hangingPunct="1">
              <a:spcBef>
                <a:spcPct val="50000"/>
              </a:spcBef>
            </a:pPr>
            <a:endParaRPr lang="en-US" sz="2400" u="sng" dirty="0">
              <a:solidFill>
                <a:schemeClr val="bg1"/>
              </a:solidFill>
              <a:cs typeface="Arial" pitchFamily="34" charset="0"/>
            </a:endParaRPr>
          </a:p>
        </p:txBody>
      </p:sp>
      <p:sp>
        <p:nvSpPr>
          <p:cNvPr id="88069" name="Text Box 5"/>
          <p:cNvSpPr txBox="1">
            <a:spLocks noChangeArrowheads="1"/>
          </p:cNvSpPr>
          <p:nvPr/>
        </p:nvSpPr>
        <p:spPr bwMode="auto">
          <a:xfrm>
            <a:off x="685800" y="4495801"/>
            <a:ext cx="762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chemeClr val="bg1"/>
                </a:solidFill>
                <a:cs typeface="Arial" pitchFamily="34" charset="0"/>
              </a:rPr>
              <a:t>4</a:t>
            </a:r>
          </a:p>
          <a:p>
            <a:pPr eaLnBrk="1" hangingPunct="1">
              <a:spcBef>
                <a:spcPct val="50000"/>
              </a:spcBef>
            </a:pPr>
            <a:endParaRPr lang="en-US" sz="2400" dirty="0">
              <a:solidFill>
                <a:schemeClr val="bg1"/>
              </a:solidFill>
              <a:cs typeface="Arial" pitchFamily="34" charset="0"/>
            </a:endParaRPr>
          </a:p>
        </p:txBody>
      </p:sp>
      <p:sp>
        <p:nvSpPr>
          <p:cNvPr id="88070" name="Text Box 6"/>
          <p:cNvSpPr txBox="1">
            <a:spLocks noChangeArrowheads="1"/>
          </p:cNvSpPr>
          <p:nvPr/>
        </p:nvSpPr>
        <p:spPr bwMode="auto">
          <a:xfrm>
            <a:off x="685800" y="1676401"/>
            <a:ext cx="762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chemeClr val="bg1"/>
                </a:solidFill>
                <a:cs typeface="Arial" pitchFamily="34" charset="0"/>
              </a:rPr>
              <a:t>1</a:t>
            </a:r>
          </a:p>
          <a:p>
            <a:pPr eaLnBrk="1" hangingPunct="1">
              <a:spcBef>
                <a:spcPct val="50000"/>
              </a:spcBef>
            </a:pPr>
            <a:endParaRPr lang="en-US" sz="2400" dirty="0">
              <a:solidFill>
                <a:schemeClr val="bg1"/>
              </a:solidFill>
              <a:cs typeface="Arial" pitchFamily="34" charset="0"/>
            </a:endParaRPr>
          </a:p>
        </p:txBody>
      </p:sp>
      <p:sp>
        <p:nvSpPr>
          <p:cNvPr id="88071" name="Text Box 7"/>
          <p:cNvSpPr txBox="1">
            <a:spLocks noChangeArrowheads="1"/>
          </p:cNvSpPr>
          <p:nvPr/>
        </p:nvSpPr>
        <p:spPr bwMode="auto">
          <a:xfrm>
            <a:off x="671513" y="2571752"/>
            <a:ext cx="762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chemeClr val="bg1"/>
                </a:solidFill>
                <a:cs typeface="Arial" pitchFamily="34" charset="0"/>
              </a:rPr>
              <a:t>2</a:t>
            </a:r>
          </a:p>
          <a:p>
            <a:pPr eaLnBrk="1" hangingPunct="1">
              <a:spcBef>
                <a:spcPct val="50000"/>
              </a:spcBef>
            </a:pPr>
            <a:endParaRPr lang="en-US" sz="2400" dirty="0">
              <a:cs typeface="Arial" pitchFamily="34" charset="0"/>
            </a:endParaRPr>
          </a:p>
        </p:txBody>
      </p:sp>
      <p:sp>
        <p:nvSpPr>
          <p:cNvPr id="88072" name="Text Box 8"/>
          <p:cNvSpPr txBox="1">
            <a:spLocks noChangeArrowheads="1"/>
          </p:cNvSpPr>
          <p:nvPr/>
        </p:nvSpPr>
        <p:spPr bwMode="auto">
          <a:xfrm>
            <a:off x="669925" y="3703640"/>
            <a:ext cx="762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chemeClr val="bg1"/>
                </a:solidFill>
                <a:cs typeface="Arial" pitchFamily="34" charset="0"/>
              </a:rPr>
              <a:t>3</a:t>
            </a:r>
          </a:p>
          <a:p>
            <a:pPr eaLnBrk="1" hangingPunct="1">
              <a:spcBef>
                <a:spcPct val="50000"/>
              </a:spcBef>
            </a:pPr>
            <a:endParaRPr lang="en-US" sz="2400" dirty="0">
              <a:cs typeface="Arial" pitchFamily="34" charset="0"/>
            </a:endParaRPr>
          </a:p>
        </p:txBody>
      </p:sp>
      <p:sp>
        <p:nvSpPr>
          <p:cNvPr id="88073" name="Text Box 9"/>
          <p:cNvSpPr txBox="1">
            <a:spLocks noChangeArrowheads="1"/>
          </p:cNvSpPr>
          <p:nvPr/>
        </p:nvSpPr>
        <p:spPr bwMode="auto">
          <a:xfrm>
            <a:off x="671513" y="5345114"/>
            <a:ext cx="762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chemeClr val="bg1"/>
                </a:solidFill>
                <a:cs typeface="Arial" pitchFamily="34" charset="0"/>
              </a:rPr>
              <a:t>5</a:t>
            </a:r>
          </a:p>
          <a:p>
            <a:pPr eaLnBrk="1" hangingPunct="1">
              <a:spcBef>
                <a:spcPct val="50000"/>
              </a:spcBef>
            </a:pPr>
            <a:endParaRPr lang="en-US" sz="2400" dirty="0">
              <a:cs typeface="Arial" pitchFamily="34" charset="0"/>
            </a:endParaRPr>
          </a:p>
        </p:txBody>
      </p:sp>
      <p:sp>
        <p:nvSpPr>
          <p:cNvPr id="88074" name="Text Box 10"/>
          <p:cNvSpPr txBox="1">
            <a:spLocks noChangeArrowheads="1"/>
          </p:cNvSpPr>
          <p:nvPr/>
        </p:nvSpPr>
        <p:spPr bwMode="auto">
          <a:xfrm>
            <a:off x="7204710" y="-9528"/>
            <a:ext cx="1905000" cy="2000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endParaRPr lang="en-US" sz="1600" u="sng" dirty="0">
              <a:cs typeface="Arial" pitchFamily="34" charset="0"/>
            </a:endParaRPr>
          </a:p>
          <a:p>
            <a:pPr algn="ctr" eaLnBrk="1" hangingPunct="1">
              <a:spcBef>
                <a:spcPct val="50000"/>
              </a:spcBef>
            </a:pPr>
            <a:r>
              <a:rPr lang="en-US" b="1" u="sng" dirty="0">
                <a:solidFill>
                  <a:schemeClr val="bg1"/>
                </a:solidFill>
                <a:cs typeface="Arial" pitchFamily="34" charset="0"/>
              </a:rPr>
              <a:t>Predicted</a:t>
            </a:r>
          </a:p>
          <a:p>
            <a:pPr algn="ctr" eaLnBrk="1" hangingPunct="1">
              <a:spcBef>
                <a:spcPct val="50000"/>
              </a:spcBef>
            </a:pPr>
            <a:r>
              <a:rPr lang="en-US" b="1" u="sng" dirty="0">
                <a:solidFill>
                  <a:schemeClr val="bg1"/>
                </a:solidFill>
                <a:cs typeface="Arial" pitchFamily="34" charset="0"/>
              </a:rPr>
              <a:t>Prophylaxis rate</a:t>
            </a:r>
          </a:p>
          <a:p>
            <a:pPr eaLnBrk="1" hangingPunct="1">
              <a:spcBef>
                <a:spcPct val="50000"/>
              </a:spcBef>
            </a:pPr>
            <a:endParaRPr lang="en-US" sz="2400" dirty="0">
              <a:solidFill>
                <a:schemeClr val="bg1"/>
              </a:solidFill>
              <a:cs typeface="Arial" pitchFamily="34" charset="0"/>
            </a:endParaRPr>
          </a:p>
        </p:txBody>
      </p:sp>
      <p:sp>
        <p:nvSpPr>
          <p:cNvPr id="88075" name="Text Box 11"/>
          <p:cNvSpPr txBox="1">
            <a:spLocks noChangeArrowheads="1"/>
          </p:cNvSpPr>
          <p:nvPr/>
        </p:nvSpPr>
        <p:spPr bwMode="auto">
          <a:xfrm>
            <a:off x="7696200" y="1574484"/>
            <a:ext cx="990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chemeClr val="bg1"/>
                </a:solidFill>
                <a:cs typeface="Arial" pitchFamily="34" charset="0"/>
              </a:rPr>
              <a:t>40%</a:t>
            </a:r>
          </a:p>
          <a:p>
            <a:pPr eaLnBrk="1" hangingPunct="1">
              <a:spcBef>
                <a:spcPct val="50000"/>
              </a:spcBef>
            </a:pPr>
            <a:endParaRPr lang="en-US" sz="2400" dirty="0">
              <a:solidFill>
                <a:schemeClr val="bg1"/>
              </a:solidFill>
              <a:cs typeface="Arial" pitchFamily="34" charset="0"/>
            </a:endParaRPr>
          </a:p>
        </p:txBody>
      </p:sp>
      <p:sp>
        <p:nvSpPr>
          <p:cNvPr id="88076" name="Text Box 12"/>
          <p:cNvSpPr txBox="1">
            <a:spLocks noChangeArrowheads="1"/>
          </p:cNvSpPr>
          <p:nvPr/>
        </p:nvSpPr>
        <p:spPr bwMode="auto">
          <a:xfrm>
            <a:off x="7696200" y="2438401"/>
            <a:ext cx="9906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chemeClr val="bg1"/>
                </a:solidFill>
                <a:cs typeface="Arial" pitchFamily="34" charset="0"/>
              </a:rPr>
              <a:t>50%</a:t>
            </a:r>
          </a:p>
          <a:p>
            <a:pPr eaLnBrk="1" hangingPunct="1">
              <a:spcBef>
                <a:spcPct val="50000"/>
              </a:spcBef>
            </a:pPr>
            <a:endParaRPr lang="en-US" sz="2400" dirty="0">
              <a:solidFill>
                <a:schemeClr val="bg1"/>
              </a:solidFill>
              <a:cs typeface="Arial" pitchFamily="34" charset="0"/>
            </a:endParaRPr>
          </a:p>
        </p:txBody>
      </p:sp>
      <p:sp>
        <p:nvSpPr>
          <p:cNvPr id="88077" name="Text Box 13"/>
          <p:cNvSpPr txBox="1">
            <a:spLocks noChangeArrowheads="1"/>
          </p:cNvSpPr>
          <p:nvPr/>
        </p:nvSpPr>
        <p:spPr bwMode="auto">
          <a:xfrm>
            <a:off x="7696200" y="3733801"/>
            <a:ext cx="1447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chemeClr val="bg1"/>
                </a:solidFill>
                <a:cs typeface="Arial" pitchFamily="34" charset="0"/>
              </a:rPr>
              <a:t>65-85%</a:t>
            </a:r>
          </a:p>
          <a:p>
            <a:pPr eaLnBrk="1" hangingPunct="1">
              <a:spcBef>
                <a:spcPct val="50000"/>
              </a:spcBef>
            </a:pPr>
            <a:endParaRPr lang="en-US" sz="2400" dirty="0">
              <a:solidFill>
                <a:schemeClr val="bg1"/>
              </a:solidFill>
              <a:cs typeface="Arial" pitchFamily="34" charset="0"/>
            </a:endParaRPr>
          </a:p>
        </p:txBody>
      </p:sp>
      <p:sp>
        <p:nvSpPr>
          <p:cNvPr id="88078" name="Text Box 14"/>
          <p:cNvSpPr txBox="1">
            <a:spLocks noChangeArrowheads="1"/>
          </p:cNvSpPr>
          <p:nvPr/>
        </p:nvSpPr>
        <p:spPr bwMode="auto">
          <a:xfrm>
            <a:off x="7749592" y="4595793"/>
            <a:ext cx="1447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2400" dirty="0">
                <a:solidFill>
                  <a:schemeClr val="bg1"/>
                </a:solidFill>
                <a:cs typeface="Arial" pitchFamily="34" charset="0"/>
              </a:rPr>
              <a:t>90</a:t>
            </a:r>
            <a:r>
              <a:rPr lang="en-US" sz="2400" dirty="0" smtClean="0">
                <a:solidFill>
                  <a:schemeClr val="bg1"/>
                </a:solidFill>
                <a:cs typeface="Arial" pitchFamily="34" charset="0"/>
              </a:rPr>
              <a:t>%</a:t>
            </a:r>
            <a:endParaRPr lang="en-US" sz="2400" dirty="0">
              <a:solidFill>
                <a:schemeClr val="bg1"/>
              </a:solidFill>
              <a:cs typeface="Arial" pitchFamily="34" charset="0"/>
            </a:endParaRPr>
          </a:p>
        </p:txBody>
      </p:sp>
      <p:sp>
        <p:nvSpPr>
          <p:cNvPr id="88079" name="Rectangle 15"/>
          <p:cNvSpPr>
            <a:spLocks noChangeArrowheads="1"/>
          </p:cNvSpPr>
          <p:nvPr/>
        </p:nvSpPr>
        <p:spPr bwMode="auto">
          <a:xfrm>
            <a:off x="7749592" y="5500689"/>
            <a:ext cx="11592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sz="2400" dirty="0">
                <a:solidFill>
                  <a:schemeClr val="bg1"/>
                </a:solidFill>
                <a:cs typeface="Arial" pitchFamily="34" charset="0"/>
              </a:rPr>
              <a:t>95+%</a:t>
            </a:r>
          </a:p>
        </p:txBody>
      </p:sp>
      <p:sp>
        <p:nvSpPr>
          <p:cNvPr id="3" name="TextBox 2"/>
          <p:cNvSpPr txBox="1"/>
          <p:nvPr/>
        </p:nvSpPr>
        <p:spPr>
          <a:xfrm>
            <a:off x="5841506" y="6488668"/>
            <a:ext cx="1074198" cy="369332"/>
          </a:xfrm>
          <a:prstGeom prst="rect">
            <a:avLst/>
          </a:prstGeom>
          <a:noFill/>
        </p:spPr>
        <p:txBody>
          <a:bodyPr wrap="square" rtlCol="0">
            <a:spAutoFit/>
          </a:bodyPr>
          <a:lstStyle/>
          <a:p>
            <a:r>
              <a:rPr lang="en-US" dirty="0" smtClean="0">
                <a:solidFill>
                  <a:schemeClr val="bg1"/>
                </a:solidFill>
              </a:rPr>
              <a:t>10</a:t>
            </a:r>
            <a:endParaRPr lang="en-US" dirty="0">
              <a:solidFill>
                <a:schemeClr val="bg1"/>
              </a:solidFill>
            </a:endParaRPr>
          </a:p>
        </p:txBody>
      </p:sp>
    </p:spTree>
    <p:extLst>
      <p:ext uri="{BB962C8B-B14F-4D97-AF65-F5344CB8AC3E}">
        <p14:creationId xmlns:p14="http://schemas.microsoft.com/office/powerpoint/2010/main" val="1812027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Protocol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Local Standards of best practice</a:t>
            </a:r>
          </a:p>
          <a:p>
            <a:r>
              <a:rPr lang="en-US" dirty="0" smtClean="0"/>
              <a:t>Written out</a:t>
            </a:r>
          </a:p>
          <a:p>
            <a:r>
              <a:rPr lang="en-US" dirty="0" smtClean="0"/>
              <a:t>Algorithmic decision trees can be useful</a:t>
            </a:r>
          </a:p>
          <a:p>
            <a:r>
              <a:rPr lang="en-US" dirty="0" smtClean="0"/>
              <a:t>Include operational definitions* </a:t>
            </a:r>
          </a:p>
          <a:p>
            <a:r>
              <a:rPr lang="en-US" dirty="0" smtClean="0"/>
              <a:t>Must have enough detail to be measurable and make judgments re:  </a:t>
            </a:r>
          </a:p>
          <a:p>
            <a:pPr marL="0" indent="0">
              <a:buNone/>
            </a:pPr>
            <a:r>
              <a:rPr lang="en-US" dirty="0"/>
              <a:t> </a:t>
            </a:r>
            <a:r>
              <a:rPr lang="en-US" dirty="0" smtClean="0"/>
              <a:t>        </a:t>
            </a:r>
            <a:r>
              <a:rPr lang="en-US" i="1" dirty="0" smtClean="0"/>
              <a:t>Is this case meeting our standard of care?</a:t>
            </a:r>
            <a:endParaRPr lang="en-US" i="1" dirty="0"/>
          </a:p>
          <a:p>
            <a:pPr marL="0" lvl="0" indent="0">
              <a:buNone/>
            </a:pPr>
            <a:endParaRPr lang="en-US" dirty="0"/>
          </a:p>
          <a:p>
            <a:pPr>
              <a:buFont typeface="Arial" charset="0"/>
              <a:buChar char="•"/>
            </a:pPr>
            <a:r>
              <a:rPr lang="en-US" dirty="0" smtClean="0"/>
              <a:t>Examples requiring operational definitions*</a:t>
            </a:r>
          </a:p>
          <a:p>
            <a:pPr lvl="1"/>
            <a:r>
              <a:rPr lang="en-US" dirty="0" smtClean="0"/>
              <a:t>High INR</a:t>
            </a:r>
          </a:p>
          <a:p>
            <a:pPr lvl="1"/>
            <a:r>
              <a:rPr lang="en-US" dirty="0" smtClean="0"/>
              <a:t>Low</a:t>
            </a:r>
            <a:r>
              <a:rPr lang="en-US" dirty="0"/>
              <a:t> </a:t>
            </a:r>
            <a:r>
              <a:rPr lang="en-US" dirty="0" smtClean="0"/>
              <a:t>platelet counts</a:t>
            </a:r>
          </a:p>
          <a:p>
            <a:pPr lvl="1"/>
            <a:r>
              <a:rPr lang="en-US" dirty="0" smtClean="0"/>
              <a:t>Impaired mobility</a:t>
            </a:r>
          </a:p>
          <a:p>
            <a:pPr lvl="1"/>
            <a:r>
              <a:rPr lang="en-US" dirty="0" smtClean="0"/>
              <a:t>“Low Risk”</a:t>
            </a:r>
          </a:p>
          <a:p>
            <a:endParaRPr lang="en-US" dirty="0"/>
          </a:p>
          <a:p>
            <a:pPr marL="0" indent="0">
              <a:buNone/>
            </a:pPr>
            <a:endParaRPr lang="en-US" dirty="0"/>
          </a:p>
        </p:txBody>
      </p:sp>
      <p:sp>
        <p:nvSpPr>
          <p:cNvPr id="5" name="TextBox 4"/>
          <p:cNvSpPr txBox="1"/>
          <p:nvPr/>
        </p:nvSpPr>
        <p:spPr>
          <a:xfrm>
            <a:off x="8211845" y="6471821"/>
            <a:ext cx="665825" cy="369332"/>
          </a:xfrm>
          <a:prstGeom prst="rect">
            <a:avLst/>
          </a:prstGeom>
          <a:noFill/>
        </p:spPr>
        <p:txBody>
          <a:bodyPr wrap="square" rtlCol="0">
            <a:spAutoFit/>
          </a:bodyPr>
          <a:lstStyle/>
          <a:p>
            <a:r>
              <a:rPr lang="en-US" dirty="0" smtClean="0"/>
              <a:t>11</a:t>
            </a:r>
            <a:endParaRPr lang="en-US" dirty="0"/>
          </a:p>
        </p:txBody>
      </p:sp>
    </p:spTree>
    <p:extLst>
      <p:ext uri="{BB962C8B-B14F-4D97-AF65-F5344CB8AC3E}">
        <p14:creationId xmlns:p14="http://schemas.microsoft.com/office/powerpoint/2010/main" val="249549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15963" y="723901"/>
            <a:ext cx="7772400" cy="663575"/>
          </a:xfrm>
        </p:spPr>
        <p:txBody>
          <a:bodyPr>
            <a:normAutofit/>
          </a:bodyPr>
          <a:lstStyle/>
          <a:p>
            <a:r>
              <a:rPr lang="en-US" dirty="0" smtClean="0"/>
              <a:t>Prompt -  Not a protocol -  No CDS offered</a:t>
            </a:r>
          </a:p>
        </p:txBody>
      </p:sp>
      <p:sp>
        <p:nvSpPr>
          <p:cNvPr id="13315" name="Rectangle 3"/>
          <p:cNvSpPr>
            <a:spLocks noGrp="1" noChangeArrowheads="1"/>
          </p:cNvSpPr>
          <p:nvPr>
            <p:ph idx="1"/>
          </p:nvPr>
        </p:nvSpPr>
        <p:spPr>
          <a:xfrm>
            <a:off x="515938" y="1814514"/>
            <a:ext cx="8229600" cy="4338637"/>
          </a:xfrm>
        </p:spPr>
        <p:txBody>
          <a:bodyPr/>
          <a:lstStyle/>
          <a:p>
            <a:pPr>
              <a:buFontTx/>
              <a:buNone/>
            </a:pPr>
            <a:r>
              <a:rPr lang="en-US" dirty="0" smtClean="0"/>
              <a:t>DVT PROPHYLAXIS ORDERS</a:t>
            </a:r>
          </a:p>
          <a:p>
            <a:pPr>
              <a:buFont typeface="Wingdings" pitchFamily="2" charset="2"/>
              <a:buChar char="q"/>
            </a:pPr>
            <a:r>
              <a:rPr lang="en-US" dirty="0" smtClean="0"/>
              <a:t>  Anti thromboembolism Stockings</a:t>
            </a:r>
          </a:p>
          <a:p>
            <a:pPr>
              <a:buFont typeface="Wingdings" pitchFamily="2" charset="2"/>
              <a:buChar char="q"/>
            </a:pPr>
            <a:r>
              <a:rPr lang="en-US" dirty="0" smtClean="0"/>
              <a:t>  Sequential Compression Devices</a:t>
            </a:r>
          </a:p>
          <a:p>
            <a:pPr>
              <a:buFont typeface="Wingdings" pitchFamily="2" charset="2"/>
              <a:buChar char="q"/>
            </a:pPr>
            <a:r>
              <a:rPr lang="en-US" dirty="0" smtClean="0"/>
              <a:t>  UFH 5000 units </a:t>
            </a:r>
            <a:r>
              <a:rPr lang="en-US" dirty="0" err="1" smtClean="0"/>
              <a:t>SubQ</a:t>
            </a:r>
            <a:r>
              <a:rPr lang="en-US" dirty="0" smtClean="0"/>
              <a:t> q 12 hours</a:t>
            </a:r>
          </a:p>
          <a:p>
            <a:pPr>
              <a:buFont typeface="Wingdings" pitchFamily="2" charset="2"/>
              <a:buChar char="q"/>
            </a:pPr>
            <a:r>
              <a:rPr lang="en-US" dirty="0" smtClean="0"/>
              <a:t>  UFH 5000 units </a:t>
            </a:r>
            <a:r>
              <a:rPr lang="en-US" dirty="0" err="1" smtClean="0"/>
              <a:t>SubQ</a:t>
            </a:r>
            <a:r>
              <a:rPr lang="en-US" dirty="0" smtClean="0"/>
              <a:t> q 8 hours</a:t>
            </a:r>
          </a:p>
          <a:p>
            <a:pPr>
              <a:buFont typeface="Wingdings" pitchFamily="2" charset="2"/>
              <a:buChar char="q"/>
            </a:pPr>
            <a:r>
              <a:rPr lang="en-US" dirty="0" smtClean="0"/>
              <a:t>  LMWH (Enoxaparin) 40 mg </a:t>
            </a:r>
            <a:r>
              <a:rPr lang="en-US" dirty="0" err="1" smtClean="0"/>
              <a:t>SubQ</a:t>
            </a:r>
            <a:r>
              <a:rPr lang="en-US" dirty="0" smtClean="0"/>
              <a:t> q day</a:t>
            </a:r>
          </a:p>
          <a:p>
            <a:pPr>
              <a:buFont typeface="Wingdings" pitchFamily="2" charset="2"/>
              <a:buChar char="q"/>
            </a:pPr>
            <a:r>
              <a:rPr lang="en-US" dirty="0" smtClean="0"/>
              <a:t>  LMWH (Enoxaparin) 30 mg </a:t>
            </a:r>
            <a:r>
              <a:rPr lang="en-US" dirty="0" err="1" smtClean="0"/>
              <a:t>SubQ</a:t>
            </a:r>
            <a:r>
              <a:rPr lang="en-US" dirty="0" smtClean="0"/>
              <a:t> q 12 hours</a:t>
            </a:r>
          </a:p>
          <a:p>
            <a:pPr>
              <a:buFont typeface="Wingdings" pitchFamily="2" charset="2"/>
              <a:buChar char="q"/>
            </a:pPr>
            <a:r>
              <a:rPr lang="en-US" dirty="0" smtClean="0"/>
              <a:t>  No Prophylaxis, Ambulate</a:t>
            </a:r>
          </a:p>
        </p:txBody>
      </p:sp>
      <p:sp>
        <p:nvSpPr>
          <p:cNvPr id="3" name="TextBox 2"/>
          <p:cNvSpPr txBox="1"/>
          <p:nvPr/>
        </p:nvSpPr>
        <p:spPr>
          <a:xfrm>
            <a:off x="8488363" y="6525087"/>
            <a:ext cx="513594" cy="369332"/>
          </a:xfrm>
          <a:prstGeom prst="rect">
            <a:avLst/>
          </a:prstGeom>
          <a:noFill/>
        </p:spPr>
        <p:txBody>
          <a:bodyPr wrap="square" rtlCol="0">
            <a:spAutoFit/>
          </a:bodyPr>
          <a:lstStyle/>
          <a:p>
            <a:r>
              <a:rPr lang="en-US" dirty="0" smtClean="0"/>
              <a:t>12</a:t>
            </a:r>
            <a:endParaRPr lang="en-US" dirty="0"/>
          </a:p>
        </p:txBody>
      </p:sp>
    </p:spTree>
    <p:extLst>
      <p:ext uri="{BB962C8B-B14F-4D97-AF65-F5344CB8AC3E}">
        <p14:creationId xmlns:p14="http://schemas.microsoft.com/office/powerpoint/2010/main" val="1445492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 20 different VTE risk assessment models</a:t>
            </a:r>
            <a:endParaRPr lang="en-US" dirty="0"/>
          </a:p>
        </p:txBody>
      </p:sp>
      <p:sp>
        <p:nvSpPr>
          <p:cNvPr id="3" name="Content Placeholder 2"/>
          <p:cNvSpPr>
            <a:spLocks noGrp="1"/>
          </p:cNvSpPr>
          <p:nvPr>
            <p:ph idx="1"/>
          </p:nvPr>
        </p:nvSpPr>
        <p:spPr>
          <a:xfrm>
            <a:off x="457202" y="1600201"/>
            <a:ext cx="8229599" cy="4970928"/>
          </a:xfrm>
        </p:spPr>
        <p:txBody>
          <a:bodyPr>
            <a:normAutofit fontScale="62500" lnSpcReduction="20000"/>
          </a:bodyPr>
          <a:lstStyle/>
          <a:p>
            <a:r>
              <a:rPr lang="en-US" dirty="0" smtClean="0"/>
              <a:t>No consensus on what is best in clinical practice</a:t>
            </a:r>
          </a:p>
          <a:p>
            <a:endParaRPr lang="en-US" dirty="0" smtClean="0"/>
          </a:p>
          <a:p>
            <a:r>
              <a:rPr lang="en-US" dirty="0" smtClean="0"/>
              <a:t>Individualized point-based scoring (quantitative) models</a:t>
            </a:r>
          </a:p>
          <a:p>
            <a:pPr lvl="1"/>
            <a:r>
              <a:rPr lang="en-US" dirty="0" smtClean="0"/>
              <a:t>Generally more rigorously validated in determining risk, but not in clinical practice</a:t>
            </a:r>
          </a:p>
          <a:p>
            <a:pPr marL="227012" lvl="1" indent="0">
              <a:buNone/>
            </a:pPr>
            <a:r>
              <a:rPr lang="en-US" dirty="0" smtClean="0"/>
              <a:t>Examples: </a:t>
            </a:r>
          </a:p>
          <a:p>
            <a:pPr lvl="1"/>
            <a:r>
              <a:rPr lang="en-US" dirty="0" err="1" smtClean="0"/>
              <a:t>Caprini</a:t>
            </a:r>
            <a:endParaRPr lang="en-US" dirty="0" smtClean="0"/>
          </a:p>
          <a:p>
            <a:pPr lvl="1"/>
            <a:r>
              <a:rPr lang="en-US" dirty="0" smtClean="0"/>
              <a:t>Padua</a:t>
            </a:r>
          </a:p>
          <a:p>
            <a:pPr lvl="1"/>
            <a:r>
              <a:rPr lang="en-US" dirty="0" smtClean="0"/>
              <a:t>IMPROVE</a:t>
            </a:r>
          </a:p>
          <a:p>
            <a:pPr lvl="1"/>
            <a:endParaRPr lang="en-US" dirty="0"/>
          </a:p>
          <a:p>
            <a:r>
              <a:rPr lang="en-US" dirty="0" smtClean="0"/>
              <a:t>Grouping or “bucket” models</a:t>
            </a:r>
          </a:p>
          <a:p>
            <a:pPr lvl="1"/>
            <a:r>
              <a:rPr lang="en-US" dirty="0" smtClean="0"/>
              <a:t>Generally not as well validated in predicting risk, but easier to implement, more published / unpublished success stories in reducing HA VTE</a:t>
            </a:r>
          </a:p>
          <a:p>
            <a:pPr marL="457200" lvl="1" indent="0">
              <a:buNone/>
            </a:pPr>
            <a:r>
              <a:rPr lang="en-US" dirty="0" smtClean="0"/>
              <a:t>Examples:</a:t>
            </a:r>
          </a:p>
          <a:p>
            <a:pPr lvl="1"/>
            <a:r>
              <a:rPr lang="en-US" dirty="0" smtClean="0"/>
              <a:t>NICE / NHS guidelines, Australia / New Zealand working group model </a:t>
            </a:r>
          </a:p>
          <a:p>
            <a:pPr lvl="1"/>
            <a:r>
              <a:rPr lang="en-US" dirty="0" smtClean="0"/>
              <a:t>Classic “3 bucket” model</a:t>
            </a:r>
          </a:p>
          <a:p>
            <a:pPr lvl="1"/>
            <a:r>
              <a:rPr lang="en-US" dirty="0" smtClean="0"/>
              <a:t>Updated “3 bucket” grouping model</a:t>
            </a:r>
          </a:p>
          <a:p>
            <a:pPr lvl="1"/>
            <a:endParaRPr lang="en-US" dirty="0" smtClean="0"/>
          </a:p>
          <a:p>
            <a:endParaRPr lang="en-US" dirty="0"/>
          </a:p>
          <a:p>
            <a:endParaRPr lang="en-US" dirty="0"/>
          </a:p>
        </p:txBody>
      </p:sp>
      <p:sp>
        <p:nvSpPr>
          <p:cNvPr id="5" name="TextBox 4"/>
          <p:cNvSpPr txBox="1"/>
          <p:nvPr/>
        </p:nvSpPr>
        <p:spPr>
          <a:xfrm>
            <a:off x="8211845" y="6480699"/>
            <a:ext cx="763479" cy="369332"/>
          </a:xfrm>
          <a:prstGeom prst="rect">
            <a:avLst/>
          </a:prstGeom>
          <a:noFill/>
        </p:spPr>
        <p:txBody>
          <a:bodyPr wrap="square" rtlCol="0">
            <a:spAutoFit/>
          </a:bodyPr>
          <a:lstStyle/>
          <a:p>
            <a:r>
              <a:rPr lang="en-US" dirty="0" smtClean="0"/>
              <a:t>13</a:t>
            </a:r>
            <a:endParaRPr lang="en-US" dirty="0"/>
          </a:p>
        </p:txBody>
      </p:sp>
    </p:spTree>
    <p:extLst>
      <p:ext uri="{BB962C8B-B14F-4D97-AF65-F5344CB8AC3E}">
        <p14:creationId xmlns:p14="http://schemas.microsoft.com/office/powerpoint/2010/main" val="12471628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689" y="105335"/>
            <a:ext cx="622935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408" y="3077136"/>
            <a:ext cx="6157633" cy="3808413"/>
          </a:xfrm>
          <a:prstGeom prst="rect">
            <a:avLst/>
          </a:prstGeom>
          <a:solidFill>
            <a:schemeClr val="bg1"/>
          </a:solidFill>
          <a:ln>
            <a:noFill/>
          </a:ln>
          <a:effectLst/>
        </p:spPr>
      </p:pic>
      <p:sp>
        <p:nvSpPr>
          <p:cNvPr id="2" name="TextBox 1"/>
          <p:cNvSpPr txBox="1"/>
          <p:nvPr/>
        </p:nvSpPr>
        <p:spPr>
          <a:xfrm>
            <a:off x="6517343" y="358588"/>
            <a:ext cx="2366683" cy="5909310"/>
          </a:xfrm>
          <a:prstGeom prst="rect">
            <a:avLst/>
          </a:prstGeom>
          <a:noFill/>
        </p:spPr>
        <p:txBody>
          <a:bodyPr wrap="square" rtlCol="0">
            <a:spAutoFit/>
          </a:bodyPr>
          <a:lstStyle/>
          <a:p>
            <a:r>
              <a:rPr lang="en-US" dirty="0" err="1" smtClean="0"/>
              <a:t>Caprini</a:t>
            </a:r>
            <a:r>
              <a:rPr lang="en-US" dirty="0" smtClean="0"/>
              <a:t> Model </a:t>
            </a:r>
          </a:p>
          <a:p>
            <a:endParaRPr lang="en-US" dirty="0"/>
          </a:p>
          <a:p>
            <a:pPr marL="285750" indent="-285750">
              <a:buFont typeface="Arial" panose="020B0604020202020204" pitchFamily="34" charset="0"/>
              <a:buChar char="•"/>
            </a:pPr>
            <a:r>
              <a:rPr lang="en-US" dirty="0" smtClean="0"/>
              <a:t>Validated in predicting risk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Can be difficult to use reliably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Only 1 published success in clinical practice published after 30 years of use.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Works best in centers with advanced CDS to make it easier / more automated</a:t>
            </a:r>
            <a:endParaRPr lang="en-US" dirty="0"/>
          </a:p>
        </p:txBody>
      </p:sp>
      <p:sp>
        <p:nvSpPr>
          <p:cNvPr id="3" name="TextBox 2"/>
          <p:cNvSpPr txBox="1"/>
          <p:nvPr/>
        </p:nvSpPr>
        <p:spPr>
          <a:xfrm>
            <a:off x="8247355" y="6347534"/>
            <a:ext cx="636671" cy="369332"/>
          </a:xfrm>
          <a:prstGeom prst="rect">
            <a:avLst/>
          </a:prstGeom>
          <a:noFill/>
        </p:spPr>
        <p:txBody>
          <a:bodyPr wrap="square" rtlCol="0">
            <a:spAutoFit/>
          </a:bodyPr>
          <a:lstStyle/>
          <a:p>
            <a:r>
              <a:rPr lang="en-US" dirty="0" smtClean="0"/>
              <a:t>14</a:t>
            </a:r>
            <a:endParaRPr lang="en-US" dirty="0"/>
          </a:p>
        </p:txBody>
      </p:sp>
    </p:spTree>
    <p:extLst>
      <p:ext uri="{BB962C8B-B14F-4D97-AF65-F5344CB8AC3E}">
        <p14:creationId xmlns:p14="http://schemas.microsoft.com/office/powerpoint/2010/main" val="29699341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309599" y="1188638"/>
            <a:ext cx="8512673" cy="4391362"/>
          </a:xfrm>
          <a:prstGeom prst="rect">
            <a:avLst/>
          </a:prstGeom>
          <a:solidFill>
            <a:schemeClr val="bg2"/>
          </a:solidFill>
          <a:ln>
            <a:noFill/>
          </a:ln>
          <a:effectLst/>
        </p:spPr>
      </p:pic>
      <p:sp>
        <p:nvSpPr>
          <p:cNvPr id="2" name="TextBox 1"/>
          <p:cNvSpPr txBox="1"/>
          <p:nvPr/>
        </p:nvSpPr>
        <p:spPr>
          <a:xfrm>
            <a:off x="309599" y="355107"/>
            <a:ext cx="3001772" cy="369332"/>
          </a:xfrm>
          <a:prstGeom prst="rect">
            <a:avLst/>
          </a:prstGeom>
          <a:noFill/>
        </p:spPr>
        <p:txBody>
          <a:bodyPr wrap="square" rtlCol="0">
            <a:spAutoFit/>
          </a:bodyPr>
          <a:lstStyle/>
          <a:p>
            <a:r>
              <a:rPr lang="en-US" dirty="0" smtClean="0">
                <a:solidFill>
                  <a:schemeClr val="bg1"/>
                </a:solidFill>
              </a:rPr>
              <a:t>Risk Assessment</a:t>
            </a:r>
            <a:endParaRPr lang="en-US" dirty="0">
              <a:solidFill>
                <a:schemeClr val="bg1"/>
              </a:solidFill>
            </a:endParaRPr>
          </a:p>
        </p:txBody>
      </p:sp>
      <p:sp>
        <p:nvSpPr>
          <p:cNvPr id="3" name="TextBox 2"/>
          <p:cNvSpPr txBox="1"/>
          <p:nvPr/>
        </p:nvSpPr>
        <p:spPr>
          <a:xfrm>
            <a:off x="7599285" y="6320901"/>
            <a:ext cx="1056443" cy="369332"/>
          </a:xfrm>
          <a:prstGeom prst="rect">
            <a:avLst/>
          </a:prstGeom>
          <a:noFill/>
        </p:spPr>
        <p:txBody>
          <a:bodyPr wrap="square" rtlCol="0">
            <a:spAutoFit/>
          </a:bodyPr>
          <a:lstStyle/>
          <a:p>
            <a:r>
              <a:rPr lang="en-US" dirty="0" smtClean="0"/>
              <a:t>15</a:t>
            </a:r>
            <a:endParaRPr lang="en-US" dirty="0"/>
          </a:p>
        </p:txBody>
      </p:sp>
    </p:spTree>
    <p:extLst>
      <p:ext uri="{BB962C8B-B14F-4D97-AF65-F5344CB8AC3E}">
        <p14:creationId xmlns:p14="http://schemas.microsoft.com/office/powerpoint/2010/main" val="22789952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3"/>
          <p:cNvSpPr txBox="1">
            <a:spLocks noGrp="1"/>
          </p:cNvSpPr>
          <p:nvPr/>
        </p:nvSpPr>
        <p:spPr bwMode="auto">
          <a:xfrm>
            <a:off x="6553200" y="6245225"/>
            <a:ext cx="21336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fld id="{135475FA-7C5A-4BBC-A218-3F69872D5758}" type="slidenum">
              <a:rPr lang="en-US" sz="1400"/>
              <a:pPr algn="r" eaLnBrk="1" hangingPunct="1"/>
              <a:t>16</a:t>
            </a:fld>
            <a:endParaRPr lang="en-US" sz="1400"/>
          </a:p>
        </p:txBody>
      </p:sp>
      <p:pic>
        <p:nvPicPr>
          <p:cNvPr id="13312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99"/>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24" name="Line 3"/>
          <p:cNvSpPr>
            <a:spLocks noChangeShapeType="1"/>
          </p:cNvSpPr>
          <p:nvPr/>
        </p:nvSpPr>
        <p:spPr bwMode="auto">
          <a:xfrm flipH="1">
            <a:off x="2454277" y="3808413"/>
            <a:ext cx="17463" cy="10160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25" name="Line 4"/>
          <p:cNvSpPr>
            <a:spLocks noChangeShapeType="1"/>
          </p:cNvSpPr>
          <p:nvPr/>
        </p:nvSpPr>
        <p:spPr bwMode="auto">
          <a:xfrm flipH="1">
            <a:off x="4497390" y="3417889"/>
            <a:ext cx="1587" cy="989012"/>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26" name="Line 5"/>
          <p:cNvSpPr>
            <a:spLocks noChangeShapeType="1"/>
          </p:cNvSpPr>
          <p:nvPr/>
        </p:nvSpPr>
        <p:spPr bwMode="auto">
          <a:xfrm>
            <a:off x="7662865" y="3046413"/>
            <a:ext cx="1587" cy="101600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27" name="AutoShape 6"/>
          <p:cNvSpPr>
            <a:spLocks noChangeArrowheads="1"/>
          </p:cNvSpPr>
          <p:nvPr/>
        </p:nvSpPr>
        <p:spPr bwMode="auto">
          <a:xfrm>
            <a:off x="1076327" y="4183063"/>
            <a:ext cx="1427163" cy="196851"/>
          </a:xfrm>
          <a:prstGeom prst="leftRightArrow">
            <a:avLst>
              <a:gd name="adj1" fmla="val 50000"/>
              <a:gd name="adj2" fmla="val 145000"/>
            </a:avLst>
          </a:prstGeom>
          <a:solidFill>
            <a:srgbClr val="FFFFFF"/>
          </a:solidFill>
          <a:ln w="9525">
            <a:solidFill>
              <a:srgbClr val="000000"/>
            </a:solidFill>
            <a:miter lim="800000"/>
            <a:headEnd/>
            <a:tailEnd/>
          </a:ln>
        </p:spPr>
        <p:txBody>
          <a:bodyPr/>
          <a:lstStyle/>
          <a:p>
            <a:endParaRPr lang="en-US"/>
          </a:p>
        </p:txBody>
      </p:sp>
      <p:sp>
        <p:nvSpPr>
          <p:cNvPr id="133128" name="AutoShape 7"/>
          <p:cNvSpPr>
            <a:spLocks noChangeArrowheads="1"/>
          </p:cNvSpPr>
          <p:nvPr/>
        </p:nvSpPr>
        <p:spPr bwMode="auto">
          <a:xfrm>
            <a:off x="2667000" y="3886200"/>
            <a:ext cx="1771650" cy="196851"/>
          </a:xfrm>
          <a:prstGeom prst="leftRightArrow">
            <a:avLst>
              <a:gd name="adj1" fmla="val 50000"/>
              <a:gd name="adj2" fmla="val 180000"/>
            </a:avLst>
          </a:prstGeom>
          <a:solidFill>
            <a:srgbClr val="FFFFFF"/>
          </a:solidFill>
          <a:ln w="9525">
            <a:solidFill>
              <a:srgbClr val="000000"/>
            </a:solidFill>
            <a:miter lim="800000"/>
            <a:headEnd/>
            <a:tailEnd/>
          </a:ln>
        </p:spPr>
        <p:txBody>
          <a:bodyPr/>
          <a:lstStyle/>
          <a:p>
            <a:endParaRPr lang="en-US"/>
          </a:p>
        </p:txBody>
      </p:sp>
      <p:sp>
        <p:nvSpPr>
          <p:cNvPr id="133129" name="AutoShape 8"/>
          <p:cNvSpPr>
            <a:spLocks noChangeArrowheads="1"/>
          </p:cNvSpPr>
          <p:nvPr/>
        </p:nvSpPr>
        <p:spPr bwMode="auto">
          <a:xfrm>
            <a:off x="4495800" y="3657600"/>
            <a:ext cx="3200400" cy="152400"/>
          </a:xfrm>
          <a:prstGeom prst="leftRightArrow">
            <a:avLst>
              <a:gd name="adj1" fmla="val 50000"/>
              <a:gd name="adj2" fmla="val 420000"/>
            </a:avLst>
          </a:prstGeom>
          <a:solidFill>
            <a:srgbClr val="FFFFFF"/>
          </a:solidFill>
          <a:ln w="9525">
            <a:solidFill>
              <a:srgbClr val="000000"/>
            </a:solidFill>
            <a:miter lim="800000"/>
            <a:headEnd/>
            <a:tailEnd/>
          </a:ln>
        </p:spPr>
        <p:txBody>
          <a:bodyPr/>
          <a:lstStyle/>
          <a:p>
            <a:endParaRPr lang="en-US"/>
          </a:p>
        </p:txBody>
      </p:sp>
      <p:sp>
        <p:nvSpPr>
          <p:cNvPr id="133130" name="AutoShape 9"/>
          <p:cNvSpPr>
            <a:spLocks noChangeArrowheads="1"/>
          </p:cNvSpPr>
          <p:nvPr/>
        </p:nvSpPr>
        <p:spPr bwMode="auto">
          <a:xfrm>
            <a:off x="7848602" y="3429002"/>
            <a:ext cx="911225" cy="246063"/>
          </a:xfrm>
          <a:prstGeom prst="rightArrow">
            <a:avLst>
              <a:gd name="adj1" fmla="val 50000"/>
              <a:gd name="adj2" fmla="val 92580"/>
            </a:avLst>
          </a:prstGeom>
          <a:solidFill>
            <a:srgbClr val="FFFFFF"/>
          </a:solidFill>
          <a:ln w="9525">
            <a:solidFill>
              <a:srgbClr val="000000"/>
            </a:solidFill>
            <a:miter lim="800000"/>
            <a:headEnd/>
            <a:tailEnd/>
          </a:ln>
        </p:spPr>
        <p:txBody>
          <a:bodyPr/>
          <a:lstStyle/>
          <a:p>
            <a:endParaRPr lang="en-US"/>
          </a:p>
        </p:txBody>
      </p:sp>
      <p:sp>
        <p:nvSpPr>
          <p:cNvPr id="133131" name="Text Box 10"/>
          <p:cNvSpPr txBox="1">
            <a:spLocks noChangeArrowheads="1"/>
          </p:cNvSpPr>
          <p:nvPr/>
        </p:nvSpPr>
        <p:spPr bwMode="auto">
          <a:xfrm>
            <a:off x="1143000" y="4648200"/>
            <a:ext cx="1219200" cy="3048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a:t>Baseline</a:t>
            </a:r>
          </a:p>
        </p:txBody>
      </p:sp>
      <p:sp>
        <p:nvSpPr>
          <p:cNvPr id="133132" name="Text Box 11"/>
          <p:cNvSpPr txBox="1">
            <a:spLocks noChangeArrowheads="1"/>
          </p:cNvSpPr>
          <p:nvPr/>
        </p:nvSpPr>
        <p:spPr bwMode="auto">
          <a:xfrm>
            <a:off x="2743202" y="4267201"/>
            <a:ext cx="1393825" cy="615951"/>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a:t>Consensus building</a:t>
            </a:r>
          </a:p>
        </p:txBody>
      </p:sp>
      <p:sp>
        <p:nvSpPr>
          <p:cNvPr id="133133" name="Text Box 12"/>
          <p:cNvSpPr txBox="1">
            <a:spLocks noChangeArrowheads="1"/>
          </p:cNvSpPr>
          <p:nvPr/>
        </p:nvSpPr>
        <p:spPr bwMode="auto">
          <a:xfrm>
            <a:off x="4724400" y="2819400"/>
            <a:ext cx="2590800" cy="6096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a:t>Order Set Implementation &amp; Adjustment</a:t>
            </a:r>
          </a:p>
        </p:txBody>
      </p:sp>
      <p:sp>
        <p:nvSpPr>
          <p:cNvPr id="133134" name="Text Box 13"/>
          <p:cNvSpPr txBox="1">
            <a:spLocks noChangeArrowheads="1"/>
          </p:cNvSpPr>
          <p:nvPr/>
        </p:nvSpPr>
        <p:spPr bwMode="auto">
          <a:xfrm>
            <a:off x="7631115" y="2438400"/>
            <a:ext cx="1512887" cy="533400"/>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a:t>Real time ID &amp; intervention</a:t>
            </a:r>
          </a:p>
        </p:txBody>
      </p:sp>
      <p:grpSp>
        <p:nvGrpSpPr>
          <p:cNvPr id="133135" name="Group 14"/>
          <p:cNvGrpSpPr>
            <a:grpSpLocks/>
          </p:cNvGrpSpPr>
          <p:nvPr/>
        </p:nvGrpSpPr>
        <p:grpSpPr bwMode="auto">
          <a:xfrm>
            <a:off x="0" y="-38099"/>
            <a:ext cx="9144000" cy="6896100"/>
            <a:chOff x="0" y="-24"/>
            <a:chExt cx="5760" cy="4344"/>
          </a:xfrm>
        </p:grpSpPr>
        <p:pic>
          <p:nvPicPr>
            <p:cNvPr id="133136" name="Picture 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
              <a:ext cx="5760" cy="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37" name="Line 16"/>
            <p:cNvSpPr>
              <a:spLocks noChangeShapeType="1"/>
            </p:cNvSpPr>
            <p:nvPr/>
          </p:nvSpPr>
          <p:spPr bwMode="auto">
            <a:xfrm flipH="1">
              <a:off x="1546" y="2399"/>
              <a:ext cx="11" cy="6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38" name="Line 17"/>
            <p:cNvSpPr>
              <a:spLocks noChangeShapeType="1"/>
            </p:cNvSpPr>
            <p:nvPr/>
          </p:nvSpPr>
          <p:spPr bwMode="auto">
            <a:xfrm flipH="1">
              <a:off x="2833" y="2153"/>
              <a:ext cx="1" cy="623"/>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39" name="Line 18"/>
            <p:cNvSpPr>
              <a:spLocks noChangeShapeType="1"/>
            </p:cNvSpPr>
            <p:nvPr/>
          </p:nvSpPr>
          <p:spPr bwMode="auto">
            <a:xfrm>
              <a:off x="4827" y="1919"/>
              <a:ext cx="1" cy="640"/>
            </a:xfrm>
            <a:prstGeom prst="line">
              <a:avLst/>
            </a:prstGeom>
            <a:noFill/>
            <a:ln w="1905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3140" name="AutoShape 19"/>
            <p:cNvSpPr>
              <a:spLocks noChangeArrowheads="1"/>
            </p:cNvSpPr>
            <p:nvPr/>
          </p:nvSpPr>
          <p:spPr bwMode="auto">
            <a:xfrm>
              <a:off x="678" y="2635"/>
              <a:ext cx="899" cy="124"/>
            </a:xfrm>
            <a:prstGeom prst="leftRightArrow">
              <a:avLst>
                <a:gd name="adj1" fmla="val 50000"/>
                <a:gd name="adj2" fmla="val 145000"/>
              </a:avLst>
            </a:prstGeom>
            <a:solidFill>
              <a:srgbClr val="FFFFFF"/>
            </a:solidFill>
            <a:ln w="9525">
              <a:solidFill>
                <a:srgbClr val="000000"/>
              </a:solidFill>
              <a:miter lim="800000"/>
              <a:headEnd/>
              <a:tailEnd/>
            </a:ln>
          </p:spPr>
          <p:txBody>
            <a:bodyPr/>
            <a:lstStyle/>
            <a:p>
              <a:endParaRPr lang="en-US"/>
            </a:p>
          </p:txBody>
        </p:sp>
        <p:sp>
          <p:nvSpPr>
            <p:cNvPr id="133141" name="AutoShape 20"/>
            <p:cNvSpPr>
              <a:spLocks noChangeArrowheads="1"/>
            </p:cNvSpPr>
            <p:nvPr/>
          </p:nvSpPr>
          <p:spPr bwMode="auto">
            <a:xfrm>
              <a:off x="1680" y="2448"/>
              <a:ext cx="1116" cy="124"/>
            </a:xfrm>
            <a:prstGeom prst="leftRightArrow">
              <a:avLst>
                <a:gd name="adj1" fmla="val 50000"/>
                <a:gd name="adj2" fmla="val 180000"/>
              </a:avLst>
            </a:prstGeom>
            <a:solidFill>
              <a:srgbClr val="FFFFFF"/>
            </a:solidFill>
            <a:ln w="9525">
              <a:solidFill>
                <a:srgbClr val="000000"/>
              </a:solidFill>
              <a:miter lim="800000"/>
              <a:headEnd/>
              <a:tailEnd/>
            </a:ln>
          </p:spPr>
          <p:txBody>
            <a:bodyPr/>
            <a:lstStyle/>
            <a:p>
              <a:endParaRPr lang="en-US"/>
            </a:p>
          </p:txBody>
        </p:sp>
        <p:sp>
          <p:nvSpPr>
            <p:cNvPr id="133142" name="AutoShape 21"/>
            <p:cNvSpPr>
              <a:spLocks noChangeArrowheads="1"/>
            </p:cNvSpPr>
            <p:nvPr/>
          </p:nvSpPr>
          <p:spPr bwMode="auto">
            <a:xfrm>
              <a:off x="2832" y="2304"/>
              <a:ext cx="2016" cy="96"/>
            </a:xfrm>
            <a:prstGeom prst="leftRightArrow">
              <a:avLst>
                <a:gd name="adj1" fmla="val 50000"/>
                <a:gd name="adj2" fmla="val 420000"/>
              </a:avLst>
            </a:prstGeom>
            <a:solidFill>
              <a:srgbClr val="FFFFFF"/>
            </a:solidFill>
            <a:ln w="9525">
              <a:solidFill>
                <a:srgbClr val="000000"/>
              </a:solidFill>
              <a:miter lim="800000"/>
              <a:headEnd/>
              <a:tailEnd/>
            </a:ln>
          </p:spPr>
          <p:txBody>
            <a:bodyPr/>
            <a:lstStyle/>
            <a:p>
              <a:endParaRPr lang="en-US"/>
            </a:p>
          </p:txBody>
        </p:sp>
        <p:sp>
          <p:nvSpPr>
            <p:cNvPr id="133143" name="AutoShape 22"/>
            <p:cNvSpPr>
              <a:spLocks noChangeArrowheads="1"/>
            </p:cNvSpPr>
            <p:nvPr/>
          </p:nvSpPr>
          <p:spPr bwMode="auto">
            <a:xfrm>
              <a:off x="4944" y="2160"/>
              <a:ext cx="574" cy="155"/>
            </a:xfrm>
            <a:prstGeom prst="rightArrow">
              <a:avLst>
                <a:gd name="adj1" fmla="val 50000"/>
                <a:gd name="adj2" fmla="val 92581"/>
              </a:avLst>
            </a:prstGeom>
            <a:solidFill>
              <a:srgbClr val="FFFFFF"/>
            </a:solidFill>
            <a:ln w="9525">
              <a:solidFill>
                <a:srgbClr val="000000"/>
              </a:solidFill>
              <a:miter lim="800000"/>
              <a:headEnd/>
              <a:tailEnd/>
            </a:ln>
          </p:spPr>
          <p:txBody>
            <a:bodyPr/>
            <a:lstStyle/>
            <a:p>
              <a:endParaRPr lang="en-US"/>
            </a:p>
          </p:txBody>
        </p:sp>
        <p:sp>
          <p:nvSpPr>
            <p:cNvPr id="133144" name="Text Box 23"/>
            <p:cNvSpPr txBox="1">
              <a:spLocks noChangeArrowheads="1"/>
            </p:cNvSpPr>
            <p:nvPr/>
          </p:nvSpPr>
          <p:spPr bwMode="auto">
            <a:xfrm>
              <a:off x="720" y="2928"/>
              <a:ext cx="768" cy="192"/>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a:solidFill>
                    <a:schemeClr val="accent2"/>
                  </a:solidFill>
                </a:rPr>
                <a:t>Baseline</a:t>
              </a:r>
            </a:p>
          </p:txBody>
        </p:sp>
        <p:sp>
          <p:nvSpPr>
            <p:cNvPr id="133145" name="Text Box 24"/>
            <p:cNvSpPr txBox="1">
              <a:spLocks noChangeArrowheads="1"/>
            </p:cNvSpPr>
            <p:nvPr/>
          </p:nvSpPr>
          <p:spPr bwMode="auto">
            <a:xfrm>
              <a:off x="1728" y="2688"/>
              <a:ext cx="878" cy="388"/>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a:solidFill>
                    <a:schemeClr val="accent2"/>
                  </a:solidFill>
                </a:rPr>
                <a:t>Consensus building</a:t>
              </a:r>
            </a:p>
          </p:txBody>
        </p:sp>
        <p:sp>
          <p:nvSpPr>
            <p:cNvPr id="133146" name="Text Box 25"/>
            <p:cNvSpPr txBox="1">
              <a:spLocks noChangeArrowheads="1"/>
            </p:cNvSpPr>
            <p:nvPr/>
          </p:nvSpPr>
          <p:spPr bwMode="auto">
            <a:xfrm>
              <a:off x="2976" y="1776"/>
              <a:ext cx="1632" cy="384"/>
            </a:xfrm>
            <a:prstGeom prst="rect">
              <a:avLst/>
            </a:prstGeom>
            <a:solidFill>
              <a:srgbClr val="FFFFFF"/>
            </a:solidFill>
            <a:ln w="9525">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a:solidFill>
                    <a:schemeClr val="accent2"/>
                  </a:solidFill>
                </a:rPr>
                <a:t>Order Set Implementation &amp; Adjustment</a:t>
              </a:r>
            </a:p>
          </p:txBody>
        </p:sp>
        <p:sp>
          <p:nvSpPr>
            <p:cNvPr id="133147" name="Text Box 26"/>
            <p:cNvSpPr txBox="1">
              <a:spLocks noChangeArrowheads="1"/>
            </p:cNvSpPr>
            <p:nvPr/>
          </p:nvSpPr>
          <p:spPr bwMode="auto">
            <a:xfrm>
              <a:off x="4807" y="1536"/>
              <a:ext cx="953" cy="336"/>
            </a:xfrm>
            <a:prstGeom prst="rect">
              <a:avLst/>
            </a:prstGeom>
            <a:solidFill>
              <a:srgbClr val="0000CC"/>
            </a:solidFill>
            <a:ln w="9525">
              <a:solidFill>
                <a:srgbClr val="000000"/>
              </a:solidFill>
              <a:miter lim="800000"/>
              <a:headEnd/>
              <a:tailEnd/>
            </a:ln>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r>
                <a:rPr lang="en-US" sz="1600">
                  <a:solidFill>
                    <a:srgbClr val="FFFF66"/>
                  </a:solidFill>
                </a:rPr>
                <a:t>Real time ID &amp; intervention</a:t>
              </a:r>
            </a:p>
          </p:txBody>
        </p:sp>
      </p:grpSp>
      <p:sp>
        <p:nvSpPr>
          <p:cNvPr id="133148" name="Line 28"/>
          <p:cNvSpPr>
            <a:spLocks noChangeShapeType="1"/>
          </p:cNvSpPr>
          <p:nvPr/>
        </p:nvSpPr>
        <p:spPr bwMode="auto">
          <a:xfrm flipH="1" flipV="1">
            <a:off x="7391400" y="2209800"/>
            <a:ext cx="4572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49" name="Text Box 29"/>
          <p:cNvSpPr txBox="1">
            <a:spLocks noChangeArrowheads="1"/>
          </p:cNvSpPr>
          <p:nvPr/>
        </p:nvSpPr>
        <p:spPr bwMode="auto">
          <a:xfrm>
            <a:off x="4191000" y="914401"/>
            <a:ext cx="4572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dirty="0"/>
              <a:t>N = 2,944         mean 82 audits / month</a:t>
            </a:r>
          </a:p>
        </p:txBody>
      </p:sp>
      <p:sp>
        <p:nvSpPr>
          <p:cNvPr id="133150" name="Text Box 30"/>
          <p:cNvSpPr txBox="1">
            <a:spLocks noChangeArrowheads="1"/>
          </p:cNvSpPr>
          <p:nvPr/>
        </p:nvSpPr>
        <p:spPr bwMode="auto">
          <a:xfrm>
            <a:off x="0" y="838200"/>
            <a:ext cx="4419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u="sng" dirty="0"/>
              <a:t>J </a:t>
            </a:r>
            <a:r>
              <a:rPr lang="en-US" sz="1600" u="sng" dirty="0" err="1"/>
              <a:t>Hosp</a:t>
            </a:r>
            <a:r>
              <a:rPr lang="en-US" sz="1600" u="sng" dirty="0"/>
              <a:t> Med </a:t>
            </a:r>
            <a:r>
              <a:rPr lang="en-US" sz="1600" dirty="0"/>
              <a:t>2010 Jan:5(1):10-18. </a:t>
            </a:r>
          </a:p>
        </p:txBody>
      </p:sp>
      <p:sp>
        <p:nvSpPr>
          <p:cNvPr id="2" name="TextBox 1"/>
          <p:cNvSpPr txBox="1"/>
          <p:nvPr/>
        </p:nvSpPr>
        <p:spPr>
          <a:xfrm>
            <a:off x="8387557" y="6409678"/>
            <a:ext cx="578890" cy="369332"/>
          </a:xfrm>
          <a:prstGeom prst="rect">
            <a:avLst/>
          </a:prstGeom>
          <a:noFill/>
        </p:spPr>
        <p:txBody>
          <a:bodyPr wrap="square" rtlCol="0">
            <a:spAutoFit/>
          </a:bodyPr>
          <a:lstStyle/>
          <a:p>
            <a:r>
              <a:rPr lang="en-US" dirty="0" smtClean="0"/>
              <a:t>16</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Slide Number Placeholder 3"/>
          <p:cNvSpPr txBox="1">
            <a:spLocks noGrp="1"/>
          </p:cNvSpPr>
          <p:nvPr/>
        </p:nvSpPr>
        <p:spPr bwMode="auto">
          <a:xfrm>
            <a:off x="6553200" y="6245225"/>
            <a:ext cx="21336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fld id="{4FA4A284-07B7-4EB5-AA15-8D14067E35FD}" type="slidenum">
              <a:rPr lang="en-US" sz="1400"/>
              <a:pPr algn="r" eaLnBrk="1" hangingPunct="1"/>
              <a:t>17</a:t>
            </a:fld>
            <a:endParaRPr lang="en-US" sz="1400"/>
          </a:p>
        </p:txBody>
      </p:sp>
      <p:pic>
        <p:nvPicPr>
          <p:cNvPr id="18637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04801"/>
            <a:ext cx="7696200" cy="62357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6374" name="Text Box 6"/>
          <p:cNvSpPr txBox="1">
            <a:spLocks noChangeArrowheads="1"/>
          </p:cNvSpPr>
          <p:nvPr/>
        </p:nvSpPr>
        <p:spPr bwMode="auto">
          <a:xfrm>
            <a:off x="8001000" y="533400"/>
            <a:ext cx="914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b="1" dirty="0">
                <a:solidFill>
                  <a:schemeClr val="tx2"/>
                </a:solidFill>
              </a:rPr>
              <a:t>2008</a:t>
            </a:r>
          </a:p>
        </p:txBody>
      </p:sp>
      <p:sp>
        <p:nvSpPr>
          <p:cNvPr id="186375" name="Text Box 7"/>
          <p:cNvSpPr txBox="1">
            <a:spLocks noChangeArrowheads="1"/>
          </p:cNvSpPr>
          <p:nvPr/>
        </p:nvSpPr>
        <p:spPr bwMode="auto">
          <a:xfrm>
            <a:off x="8077200" y="1447800"/>
            <a:ext cx="685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tx2"/>
                </a:solidFill>
              </a:rPr>
              <a:t>80</a:t>
            </a:r>
          </a:p>
        </p:txBody>
      </p:sp>
      <p:sp>
        <p:nvSpPr>
          <p:cNvPr id="186376" name="Text Box 8"/>
          <p:cNvSpPr txBox="1">
            <a:spLocks noChangeArrowheads="1"/>
          </p:cNvSpPr>
          <p:nvPr/>
        </p:nvSpPr>
        <p:spPr bwMode="auto">
          <a:xfrm>
            <a:off x="8153400" y="2667000"/>
            <a:ext cx="609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tx2"/>
                </a:solidFill>
              </a:rPr>
              <a:t>12</a:t>
            </a:r>
          </a:p>
        </p:txBody>
      </p:sp>
      <p:sp>
        <p:nvSpPr>
          <p:cNvPr id="186377" name="Text Box 9"/>
          <p:cNvSpPr txBox="1">
            <a:spLocks noChangeArrowheads="1"/>
          </p:cNvSpPr>
          <p:nvPr/>
        </p:nvSpPr>
        <p:spPr bwMode="auto">
          <a:xfrm>
            <a:off x="8153400" y="3886200"/>
            <a:ext cx="6858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tx2"/>
                </a:solidFill>
              </a:rPr>
              <a:t>68</a:t>
            </a:r>
          </a:p>
        </p:txBody>
      </p:sp>
      <p:sp>
        <p:nvSpPr>
          <p:cNvPr id="186378" name="Text Box 10"/>
          <p:cNvSpPr txBox="1">
            <a:spLocks noChangeArrowheads="1"/>
          </p:cNvSpPr>
          <p:nvPr/>
        </p:nvSpPr>
        <p:spPr bwMode="auto">
          <a:xfrm>
            <a:off x="8153400" y="5181600"/>
            <a:ext cx="457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solidFill>
                  <a:schemeClr val="tx2"/>
                </a:solidFill>
              </a:rPr>
              <a:t>6</a:t>
            </a:r>
          </a:p>
        </p:txBody>
      </p:sp>
      <p:sp>
        <p:nvSpPr>
          <p:cNvPr id="186380" name="Text Box 12"/>
          <p:cNvSpPr txBox="1">
            <a:spLocks noChangeArrowheads="1"/>
          </p:cNvSpPr>
          <p:nvPr/>
        </p:nvSpPr>
        <p:spPr bwMode="auto">
          <a:xfrm>
            <a:off x="2590800" y="6477000"/>
            <a:ext cx="6248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u="sng" dirty="0">
                <a:solidFill>
                  <a:schemeClr val="tx2"/>
                </a:solidFill>
              </a:rPr>
              <a:t>J </a:t>
            </a:r>
            <a:r>
              <a:rPr lang="en-US" u="sng" dirty="0" err="1">
                <a:solidFill>
                  <a:schemeClr val="tx2"/>
                </a:solidFill>
              </a:rPr>
              <a:t>Hosp</a:t>
            </a:r>
            <a:r>
              <a:rPr lang="en-US" u="sng" dirty="0">
                <a:solidFill>
                  <a:schemeClr val="tx2"/>
                </a:solidFill>
              </a:rPr>
              <a:t> Med </a:t>
            </a:r>
            <a:r>
              <a:rPr lang="en-US" dirty="0">
                <a:solidFill>
                  <a:schemeClr val="tx2"/>
                </a:solidFill>
              </a:rPr>
              <a:t>2010 Jan:5(1):10-18. </a:t>
            </a:r>
          </a:p>
        </p:txBody>
      </p:sp>
      <p:sp>
        <p:nvSpPr>
          <p:cNvPr id="2" name="TextBox 1"/>
          <p:cNvSpPr txBox="1"/>
          <p:nvPr/>
        </p:nvSpPr>
        <p:spPr>
          <a:xfrm>
            <a:off x="244800" y="-19468"/>
            <a:ext cx="3470400" cy="369332"/>
          </a:xfrm>
          <a:prstGeom prst="rect">
            <a:avLst/>
          </a:prstGeom>
          <a:noFill/>
        </p:spPr>
        <p:txBody>
          <a:bodyPr wrap="square" rtlCol="0">
            <a:spAutoFit/>
          </a:bodyPr>
          <a:lstStyle/>
          <a:p>
            <a:r>
              <a:rPr lang="en-US" dirty="0" smtClean="0">
                <a:solidFill>
                  <a:schemeClr val="bg1"/>
                </a:solidFill>
              </a:rPr>
              <a:t>UCSD results</a:t>
            </a:r>
            <a:endParaRPr lang="en-US"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459" y="1331447"/>
            <a:ext cx="8081588" cy="4576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727969"/>
            <a:ext cx="8229600" cy="410550"/>
          </a:xfrm>
        </p:spPr>
        <p:txBody>
          <a:bodyPr/>
          <a:lstStyle/>
          <a:p>
            <a:r>
              <a:rPr lang="en-US" dirty="0" smtClean="0"/>
              <a:t>Updated Model – More c/w AT9 guidelines</a:t>
            </a:r>
            <a:br>
              <a:rPr lang="en-US" dirty="0" smtClean="0"/>
            </a:br>
            <a:endParaRPr lang="en-US" dirty="0"/>
          </a:p>
        </p:txBody>
      </p:sp>
      <p:sp>
        <p:nvSpPr>
          <p:cNvPr id="3" name="Content Placeholder 2"/>
          <p:cNvSpPr>
            <a:spLocks noGrp="1"/>
          </p:cNvSpPr>
          <p:nvPr>
            <p:ph idx="1"/>
          </p:nvPr>
        </p:nvSpPr>
        <p:spPr/>
        <p:txBody>
          <a:bodyPr/>
          <a:lstStyle/>
          <a:p>
            <a:endParaRPr lang="en-US" dirty="0"/>
          </a:p>
        </p:txBody>
      </p:sp>
      <p:sp>
        <p:nvSpPr>
          <p:cNvPr id="5" name="TextBox 4"/>
          <p:cNvSpPr txBox="1"/>
          <p:nvPr/>
        </p:nvSpPr>
        <p:spPr>
          <a:xfrm>
            <a:off x="7794594" y="6303146"/>
            <a:ext cx="829453" cy="372862"/>
          </a:xfrm>
          <a:prstGeom prst="rect">
            <a:avLst/>
          </a:prstGeom>
          <a:noFill/>
        </p:spPr>
        <p:txBody>
          <a:bodyPr wrap="square" rtlCol="0">
            <a:spAutoFit/>
          </a:bodyPr>
          <a:lstStyle/>
          <a:p>
            <a:r>
              <a:rPr lang="en-US" dirty="0" smtClean="0"/>
              <a:t>18</a:t>
            </a:r>
            <a:endParaRPr lang="en-US" dirty="0"/>
          </a:p>
        </p:txBody>
      </p:sp>
    </p:spTree>
    <p:extLst>
      <p:ext uri="{BB962C8B-B14F-4D97-AF65-F5344CB8AC3E}">
        <p14:creationId xmlns:p14="http://schemas.microsoft.com/office/powerpoint/2010/main" val="1235171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1200"/>
            <a:ext cx="8229600" cy="691800"/>
          </a:xfrm>
        </p:spPr>
        <p:txBody>
          <a:bodyPr/>
          <a:lstStyle/>
          <a:p>
            <a:r>
              <a:rPr lang="en-US" sz="2000" dirty="0" smtClean="0"/>
              <a:t>UC Davis Medical Center </a:t>
            </a:r>
            <a:br>
              <a:rPr lang="en-US" sz="2000" dirty="0" smtClean="0"/>
            </a:br>
            <a:r>
              <a:rPr lang="en-US" sz="2000" b="0" dirty="0" smtClean="0"/>
              <a:t>3 bucket model algorithm assoc. w/ reduction in HA VTE</a:t>
            </a:r>
            <a:endParaRPr lang="en-US" sz="2000"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2944" y="1600200"/>
            <a:ext cx="6558111" cy="4951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4000" y="316800"/>
            <a:ext cx="3117600" cy="276999"/>
          </a:xfrm>
          <a:prstGeom prst="rect">
            <a:avLst/>
          </a:prstGeom>
          <a:noFill/>
        </p:spPr>
        <p:txBody>
          <a:bodyPr wrap="square" rtlCol="0">
            <a:spAutoFit/>
          </a:bodyPr>
          <a:lstStyle/>
          <a:p>
            <a:r>
              <a:rPr lang="en-US" sz="1200" dirty="0" smtClean="0">
                <a:solidFill>
                  <a:schemeClr val="bg1"/>
                </a:solidFill>
              </a:rPr>
              <a:t>Courtesy Dr. Richard White</a:t>
            </a:r>
            <a:endParaRPr lang="en-US" sz="1200" dirty="0">
              <a:solidFill>
                <a:schemeClr val="bg1"/>
              </a:solidFill>
            </a:endParaRPr>
          </a:p>
        </p:txBody>
      </p:sp>
      <p:sp>
        <p:nvSpPr>
          <p:cNvPr id="5" name="TextBox 4"/>
          <p:cNvSpPr txBox="1"/>
          <p:nvPr/>
        </p:nvSpPr>
        <p:spPr>
          <a:xfrm>
            <a:off x="8158579" y="6400800"/>
            <a:ext cx="852256" cy="369332"/>
          </a:xfrm>
          <a:prstGeom prst="rect">
            <a:avLst/>
          </a:prstGeom>
          <a:noFill/>
        </p:spPr>
        <p:txBody>
          <a:bodyPr wrap="square" rtlCol="0">
            <a:spAutoFit/>
          </a:bodyPr>
          <a:lstStyle/>
          <a:p>
            <a:r>
              <a:rPr lang="en-US" dirty="0" smtClean="0"/>
              <a:t>19</a:t>
            </a:r>
            <a:endParaRPr lang="en-US" dirty="0"/>
          </a:p>
        </p:txBody>
      </p:sp>
    </p:spTree>
    <p:extLst>
      <p:ext uri="{BB962C8B-B14F-4D97-AF65-F5344CB8AC3E}">
        <p14:creationId xmlns:p14="http://schemas.microsoft.com/office/powerpoint/2010/main" val="23234065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5600"/>
            <a:ext cx="8229600" cy="742200"/>
          </a:xfrm>
        </p:spPr>
        <p:txBody>
          <a:bodyPr/>
          <a:lstStyle/>
          <a:p>
            <a:r>
              <a:rPr lang="en-US" dirty="0" smtClean="0"/>
              <a:t>Conflict of Interest</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5450" y="1535244"/>
            <a:ext cx="3458550" cy="28599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 y="4529665"/>
            <a:ext cx="7588800" cy="1754326"/>
          </a:xfrm>
          <a:prstGeom prst="rect">
            <a:avLst/>
          </a:prstGeom>
          <a:noFill/>
        </p:spPr>
        <p:txBody>
          <a:bodyPr wrap="square" rtlCol="0">
            <a:spAutoFit/>
          </a:bodyPr>
          <a:lstStyle/>
          <a:p>
            <a:r>
              <a:rPr lang="en-US" dirty="0" smtClean="0"/>
              <a:t>Executive Committee -  </a:t>
            </a:r>
          </a:p>
          <a:p>
            <a:r>
              <a:rPr lang="en-US" dirty="0" smtClean="0"/>
              <a:t>Mariner VTE Prevention trial of extended duration prophylaxis in medical patients</a:t>
            </a:r>
          </a:p>
          <a:p>
            <a:endParaRPr lang="en-US" dirty="0"/>
          </a:p>
          <a:p>
            <a:endParaRPr lang="en-US" dirty="0" smtClean="0"/>
          </a:p>
          <a:p>
            <a:r>
              <a:rPr lang="en-US" dirty="0" smtClean="0"/>
              <a:t>AHRQ DVT Prevention Guide author   </a:t>
            </a:r>
            <a:endParaRPr lang="en-US" dirty="0"/>
          </a:p>
        </p:txBody>
      </p:sp>
      <p:sp>
        <p:nvSpPr>
          <p:cNvPr id="5" name="TextBox 4"/>
          <p:cNvSpPr txBox="1"/>
          <p:nvPr/>
        </p:nvSpPr>
        <p:spPr>
          <a:xfrm>
            <a:off x="8123068" y="6347534"/>
            <a:ext cx="763480" cy="369332"/>
          </a:xfrm>
          <a:prstGeom prst="rect">
            <a:avLst/>
          </a:prstGeom>
          <a:noFill/>
        </p:spPr>
        <p:txBody>
          <a:bodyPr wrap="square" rtlCol="0">
            <a:spAutoFit/>
          </a:bodyPr>
          <a:lstStyle/>
          <a:p>
            <a:r>
              <a:rPr lang="en-US" dirty="0" smtClean="0"/>
              <a:t>2</a:t>
            </a:r>
            <a:endParaRPr lang="en-US" dirty="0"/>
          </a:p>
        </p:txBody>
      </p:sp>
    </p:spTree>
    <p:extLst>
      <p:ext uri="{BB962C8B-B14F-4D97-AF65-F5344CB8AC3E}">
        <p14:creationId xmlns:p14="http://schemas.microsoft.com/office/powerpoint/2010/main" val="17681132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Implementation / CDS Principles</a:t>
            </a:r>
            <a:endParaRPr lang="en-US" dirty="0"/>
          </a:p>
        </p:txBody>
      </p:sp>
      <p:sp>
        <p:nvSpPr>
          <p:cNvPr id="3" name="Content Placeholder 2"/>
          <p:cNvSpPr>
            <a:spLocks noGrp="1"/>
          </p:cNvSpPr>
          <p:nvPr>
            <p:ph idx="1"/>
          </p:nvPr>
        </p:nvSpPr>
        <p:spPr>
          <a:xfrm>
            <a:off x="457202" y="1600200"/>
            <a:ext cx="8373035" cy="4657165"/>
          </a:xfrm>
        </p:spPr>
        <p:txBody>
          <a:bodyPr>
            <a:normAutofit fontScale="55000" lnSpcReduction="20000"/>
          </a:bodyPr>
          <a:lstStyle/>
          <a:p>
            <a:pPr marL="457200" indent="-457200">
              <a:buFont typeface="+mj-lt"/>
              <a:buAutoNum type="arabicPeriod"/>
            </a:pPr>
            <a:r>
              <a:rPr lang="en-US" dirty="0" smtClean="0"/>
              <a:t>Keep it simple for the end user</a:t>
            </a:r>
          </a:p>
          <a:p>
            <a:pPr marL="857250" lvl="1" indent="-457200">
              <a:buFont typeface="+mj-lt"/>
              <a:buAutoNum type="alphaLcPeriod"/>
            </a:pPr>
            <a:r>
              <a:rPr lang="en-US" dirty="0" smtClean="0"/>
              <a:t>Some adjustments can be done behind the scenes (pharmacy adjustment of dose or </a:t>
            </a:r>
            <a:r>
              <a:rPr lang="en-US" dirty="0" err="1" smtClean="0"/>
              <a:t>periop</a:t>
            </a:r>
            <a:r>
              <a:rPr lang="en-US" dirty="0" smtClean="0"/>
              <a:t> timing, for example)</a:t>
            </a:r>
          </a:p>
          <a:p>
            <a:pPr marL="857250" lvl="1" indent="-457200">
              <a:buFont typeface="+mj-lt"/>
              <a:buAutoNum type="alphaLcPeriod"/>
            </a:pPr>
            <a:r>
              <a:rPr lang="en-US" dirty="0" smtClean="0"/>
              <a:t>Minimize calculations / clicks, automate process for them</a:t>
            </a:r>
          </a:p>
          <a:p>
            <a:pPr marL="857250" lvl="1" indent="-457200">
              <a:buFont typeface="+mj-lt"/>
              <a:buAutoNum type="alphaLcPeriod"/>
            </a:pPr>
            <a:r>
              <a:rPr lang="en-US" dirty="0" smtClean="0"/>
              <a:t>Streamline options, offer only preferred choices</a:t>
            </a:r>
          </a:p>
          <a:p>
            <a:pPr marL="857250" lvl="1" indent="-457200">
              <a:buFont typeface="+mj-lt"/>
              <a:buAutoNum type="alphaLcPeriod"/>
            </a:pPr>
            <a:endParaRPr lang="en-US" dirty="0"/>
          </a:p>
          <a:p>
            <a:pPr marL="457200" indent="-457200">
              <a:buFont typeface="+mj-lt"/>
              <a:buAutoNum type="arabicPeriod"/>
            </a:pPr>
            <a:r>
              <a:rPr lang="en-US" dirty="0" smtClean="0"/>
              <a:t>Don’t interrupt the work flow</a:t>
            </a:r>
          </a:p>
          <a:p>
            <a:pPr marL="857250" lvl="1" indent="-457200">
              <a:buFont typeface="+mj-lt"/>
              <a:buAutoNum type="alphaLcPeriod"/>
            </a:pPr>
            <a:r>
              <a:rPr lang="en-US" dirty="0" smtClean="0"/>
              <a:t>Integrate risk assessment in admit / transfer / post op process</a:t>
            </a:r>
          </a:p>
          <a:p>
            <a:pPr marL="857250" lvl="1" indent="-457200">
              <a:buFont typeface="+mj-lt"/>
              <a:buAutoNum type="alphaLcPeriod"/>
            </a:pPr>
            <a:r>
              <a:rPr lang="en-US" dirty="0" smtClean="0"/>
              <a:t>Keep VTE risk assessment, bleeding risk assessment, and ordering of risk-appropriate prophylaxis together as a unified process.</a:t>
            </a:r>
          </a:p>
          <a:p>
            <a:pPr marL="857250" lvl="1" indent="-457200">
              <a:buFont typeface="+mj-lt"/>
              <a:buAutoNum type="alphaLcPeriod"/>
            </a:pPr>
            <a:endParaRPr lang="en-US" dirty="0"/>
          </a:p>
          <a:p>
            <a:pPr marL="457200" indent="-457200">
              <a:buFont typeface="+mj-lt"/>
              <a:buAutoNum type="arabicPeriod"/>
            </a:pPr>
            <a:r>
              <a:rPr lang="en-US" dirty="0" smtClean="0"/>
              <a:t> Design reliability into the process</a:t>
            </a:r>
          </a:p>
          <a:p>
            <a:pPr marL="857250" lvl="1" indent="-457200">
              <a:buFont typeface="+mj-lt"/>
              <a:buAutoNum type="alphaLcPeriod"/>
            </a:pPr>
            <a:r>
              <a:rPr lang="en-US" b="1" dirty="0" smtClean="0"/>
              <a:t>Forcing functions </a:t>
            </a:r>
            <a:r>
              <a:rPr lang="en-US" dirty="0" smtClean="0"/>
              <a:t>/ hard stop for VTEP</a:t>
            </a:r>
          </a:p>
          <a:p>
            <a:pPr marL="857250" lvl="1" indent="-457200">
              <a:buFont typeface="+mj-lt"/>
              <a:buAutoNum type="alphaLcPeriod"/>
            </a:pPr>
            <a:r>
              <a:rPr lang="en-US" dirty="0" smtClean="0"/>
              <a:t>Present </a:t>
            </a:r>
            <a:r>
              <a:rPr lang="en-US" b="1" dirty="0" smtClean="0"/>
              <a:t>preferred risk appropriate prophylaxis as the default</a:t>
            </a:r>
            <a:r>
              <a:rPr lang="en-US" dirty="0" smtClean="0"/>
              <a:t> option once risk level chosen </a:t>
            </a:r>
          </a:p>
          <a:p>
            <a:pPr marL="857250" lvl="1" indent="-457200">
              <a:buFont typeface="+mj-lt"/>
              <a:buAutoNum type="alphaLcPeriod"/>
            </a:pPr>
            <a:r>
              <a:rPr lang="en-US" b="1" dirty="0" smtClean="0"/>
              <a:t>Scheduling</a:t>
            </a:r>
            <a:r>
              <a:rPr lang="en-US" dirty="0" smtClean="0"/>
              <a:t> and </a:t>
            </a:r>
            <a:r>
              <a:rPr lang="en-US" b="1" dirty="0" smtClean="0"/>
              <a:t>redundant</a:t>
            </a:r>
            <a:r>
              <a:rPr lang="en-US" dirty="0" smtClean="0"/>
              <a:t> checks for highest risk patients</a:t>
            </a:r>
          </a:p>
          <a:p>
            <a:pPr marL="857250" lvl="1" indent="-457200">
              <a:buFont typeface="+mj-lt"/>
              <a:buAutoNum type="alphaLcPeriod"/>
            </a:pPr>
            <a:r>
              <a:rPr lang="en-US" b="1" dirty="0" smtClean="0"/>
              <a:t>Standardization</a:t>
            </a:r>
            <a:r>
              <a:rPr lang="en-US" dirty="0" smtClean="0"/>
              <a:t> for services / groups of patients (discourage over-customization at provider level)</a:t>
            </a:r>
          </a:p>
        </p:txBody>
      </p:sp>
      <p:sp>
        <p:nvSpPr>
          <p:cNvPr id="5" name="TextBox 4"/>
          <p:cNvSpPr txBox="1"/>
          <p:nvPr/>
        </p:nvSpPr>
        <p:spPr>
          <a:xfrm>
            <a:off x="8096435" y="6409678"/>
            <a:ext cx="843379" cy="369332"/>
          </a:xfrm>
          <a:prstGeom prst="rect">
            <a:avLst/>
          </a:prstGeom>
          <a:noFill/>
        </p:spPr>
        <p:txBody>
          <a:bodyPr wrap="square" rtlCol="0">
            <a:spAutoFit/>
          </a:bodyPr>
          <a:lstStyle/>
          <a:p>
            <a:r>
              <a:rPr lang="en-US" dirty="0" smtClean="0"/>
              <a:t>20</a:t>
            </a:r>
            <a:endParaRPr lang="en-US" dirty="0"/>
          </a:p>
        </p:txBody>
      </p:sp>
    </p:spTree>
    <p:extLst>
      <p:ext uri="{BB962C8B-B14F-4D97-AF65-F5344CB8AC3E}">
        <p14:creationId xmlns:p14="http://schemas.microsoft.com/office/powerpoint/2010/main" val="9712405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Implementation / CDS Principles</a:t>
            </a:r>
            <a:endParaRPr lang="en-US" dirty="0"/>
          </a:p>
        </p:txBody>
      </p:sp>
      <p:sp>
        <p:nvSpPr>
          <p:cNvPr id="3" name="Content Placeholder 2"/>
          <p:cNvSpPr>
            <a:spLocks noGrp="1"/>
          </p:cNvSpPr>
          <p:nvPr>
            <p:ph idx="1"/>
          </p:nvPr>
        </p:nvSpPr>
        <p:spPr>
          <a:xfrm>
            <a:off x="457202" y="1600202"/>
            <a:ext cx="8373035" cy="4280647"/>
          </a:xfrm>
        </p:spPr>
        <p:txBody>
          <a:bodyPr>
            <a:normAutofit fontScale="77500" lnSpcReduction="20000"/>
          </a:bodyPr>
          <a:lstStyle/>
          <a:p>
            <a:pPr marL="0" indent="0">
              <a:buNone/>
            </a:pPr>
            <a:r>
              <a:rPr lang="en-US" dirty="0"/>
              <a:t>4</a:t>
            </a:r>
            <a:r>
              <a:rPr lang="en-US" sz="1900" dirty="0" smtClean="0"/>
              <a:t>.  </a:t>
            </a:r>
            <a:r>
              <a:rPr lang="en-US" dirty="0" smtClean="0"/>
              <a:t>Pilot interventions on a small scale </a:t>
            </a:r>
          </a:p>
          <a:p>
            <a:pPr marL="857250" lvl="1" indent="-457200">
              <a:buFont typeface="+mj-lt"/>
              <a:buAutoNum type="alphaLcPeriod"/>
            </a:pPr>
            <a:r>
              <a:rPr lang="en-US" dirty="0" smtClean="0"/>
              <a:t>Engage medical staff groups, look for barriers and special needs</a:t>
            </a:r>
          </a:p>
          <a:p>
            <a:pPr marL="857250" lvl="1" indent="-457200">
              <a:buFont typeface="+mj-lt"/>
              <a:buAutoNum type="alphaLcPeriod"/>
            </a:pPr>
            <a:r>
              <a:rPr lang="en-US" dirty="0" smtClean="0"/>
              <a:t>Use case histories or real patient scenarios to simulate use of the order set</a:t>
            </a:r>
          </a:p>
          <a:p>
            <a:pPr marL="400050" lvl="1" indent="0">
              <a:buNone/>
            </a:pPr>
            <a:endParaRPr lang="en-US" dirty="0"/>
          </a:p>
          <a:p>
            <a:pPr marL="0" indent="0">
              <a:buNone/>
            </a:pPr>
            <a:r>
              <a:rPr lang="en-US" dirty="0" smtClean="0"/>
              <a:t>5.  Monitor use of the protocol. Build measurement and monitoring into order set and documentation tools  </a:t>
            </a:r>
          </a:p>
          <a:p>
            <a:pPr marL="857250" lvl="1" indent="-457200">
              <a:buFont typeface="+mj-lt"/>
              <a:buAutoNum type="alphaLcPeriod"/>
            </a:pPr>
            <a:r>
              <a:rPr lang="en-US" dirty="0" smtClean="0"/>
              <a:t>Capture VTE risk, declaration of contraindications, what is ordered</a:t>
            </a:r>
          </a:p>
          <a:p>
            <a:pPr marL="857250" lvl="1" indent="-457200">
              <a:buFont typeface="+mj-lt"/>
              <a:buAutoNum type="alphaLcPeriod"/>
            </a:pPr>
            <a:r>
              <a:rPr lang="en-US" dirty="0" smtClean="0"/>
              <a:t>Ambulation, IPCD adherence</a:t>
            </a:r>
          </a:p>
          <a:p>
            <a:pPr marL="857250" lvl="1" indent="-457200">
              <a:buFont typeface="+mj-lt"/>
              <a:buAutoNum type="alphaLcPeriod"/>
            </a:pPr>
            <a:r>
              <a:rPr lang="en-US" dirty="0" smtClean="0"/>
              <a:t>Audits – order sets being used?  Completed properly?</a:t>
            </a:r>
          </a:p>
          <a:p>
            <a:pPr marL="857250" lvl="1" indent="-457200">
              <a:buFont typeface="+mj-lt"/>
              <a:buAutoNum type="alphaLcPeriod"/>
            </a:pPr>
            <a:r>
              <a:rPr lang="en-US" dirty="0" smtClean="0"/>
              <a:t>Learn for variation from protocol </a:t>
            </a:r>
          </a:p>
          <a:p>
            <a:pPr marL="857250" lvl="1" indent="-457200">
              <a:buFont typeface="+mj-lt"/>
              <a:buAutoNum type="alphaLcPeriod"/>
            </a:pPr>
            <a:endParaRPr lang="en-US" dirty="0"/>
          </a:p>
          <a:p>
            <a:pPr marL="0" indent="0">
              <a:buNone/>
            </a:pPr>
            <a:endParaRPr lang="en-US" dirty="0" smtClean="0"/>
          </a:p>
        </p:txBody>
      </p:sp>
      <p:sp>
        <p:nvSpPr>
          <p:cNvPr id="5" name="TextBox 4"/>
          <p:cNvSpPr txBox="1"/>
          <p:nvPr/>
        </p:nvSpPr>
        <p:spPr>
          <a:xfrm>
            <a:off x="8273988" y="6471821"/>
            <a:ext cx="745725" cy="369332"/>
          </a:xfrm>
          <a:prstGeom prst="rect">
            <a:avLst/>
          </a:prstGeom>
          <a:noFill/>
        </p:spPr>
        <p:txBody>
          <a:bodyPr wrap="square" rtlCol="0">
            <a:spAutoFit/>
          </a:bodyPr>
          <a:lstStyle/>
          <a:p>
            <a:r>
              <a:rPr lang="en-US" dirty="0" smtClean="0"/>
              <a:t>21</a:t>
            </a:r>
            <a:endParaRPr lang="en-US" dirty="0"/>
          </a:p>
        </p:txBody>
      </p:sp>
    </p:spTree>
    <p:extLst>
      <p:ext uri="{BB962C8B-B14F-4D97-AF65-F5344CB8AC3E}">
        <p14:creationId xmlns:p14="http://schemas.microsoft.com/office/powerpoint/2010/main" val="2188120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05000" y="304800"/>
            <a:ext cx="6781800" cy="685800"/>
          </a:xfrm>
        </p:spPr>
        <p:txBody>
          <a:bodyPr/>
          <a:lstStyle/>
          <a:p>
            <a:pPr eaLnBrk="1" hangingPunct="1"/>
            <a:r>
              <a:rPr lang="en-US" altLang="en-US" dirty="0" smtClean="0">
                <a:latin typeface="Times New Roman" pitchFamily="18" charset="0"/>
                <a:cs typeface="Times New Roman" pitchFamily="18" charset="0"/>
              </a:rPr>
              <a:t>Key Strategies</a:t>
            </a:r>
            <a:br>
              <a:rPr lang="en-US" altLang="en-US" dirty="0" smtClean="0">
                <a:latin typeface="Times New Roman" pitchFamily="18" charset="0"/>
                <a:cs typeface="Times New Roman" pitchFamily="18" charset="0"/>
              </a:rPr>
            </a:br>
            <a:r>
              <a:rPr lang="en-US" altLang="en-US" dirty="0" smtClean="0">
                <a:latin typeface="Times New Roman" pitchFamily="18" charset="0"/>
                <a:cs typeface="Times New Roman" pitchFamily="18" charset="0"/>
              </a:rPr>
              <a:t>Implementing </a:t>
            </a:r>
            <a:r>
              <a:rPr lang="en-US" altLang="en-US" dirty="0" err="1" smtClean="0">
                <a:latin typeface="Times New Roman" pitchFamily="18" charset="0"/>
                <a:cs typeface="Times New Roman" pitchFamily="18" charset="0"/>
              </a:rPr>
              <a:t>Caprini</a:t>
            </a:r>
            <a:r>
              <a:rPr lang="en-US" altLang="en-US" dirty="0" smtClean="0">
                <a:latin typeface="Times New Roman" pitchFamily="18" charset="0"/>
                <a:cs typeface="Times New Roman" pitchFamily="18" charset="0"/>
              </a:rPr>
              <a:t> Model</a:t>
            </a:r>
            <a:br>
              <a:rPr lang="en-US" altLang="en-US" dirty="0" smtClean="0">
                <a:latin typeface="Times New Roman" pitchFamily="18" charset="0"/>
                <a:cs typeface="Times New Roman" pitchFamily="18" charset="0"/>
              </a:rPr>
            </a:br>
            <a:r>
              <a:rPr lang="en-US" altLang="en-US" sz="1200" b="0" dirty="0" smtClean="0">
                <a:latin typeface="Times New Roman" pitchFamily="18" charset="0"/>
                <a:cs typeface="Times New Roman" pitchFamily="18" charset="0"/>
              </a:rPr>
              <a:t>Courtesy Marc </a:t>
            </a:r>
            <a:r>
              <a:rPr lang="en-US" altLang="en-US" sz="1200" b="0" dirty="0" err="1" smtClean="0">
                <a:latin typeface="Times New Roman" pitchFamily="18" charset="0"/>
                <a:cs typeface="Times New Roman" pitchFamily="18" charset="0"/>
              </a:rPr>
              <a:t>Moote</a:t>
            </a:r>
            <a:r>
              <a:rPr lang="en-US" altLang="en-US" sz="1200" b="0" dirty="0" smtClean="0">
                <a:latin typeface="Times New Roman" pitchFamily="18" charset="0"/>
                <a:cs typeface="Times New Roman" pitchFamily="18" charset="0"/>
              </a:rPr>
              <a:t>, PA-C</a:t>
            </a:r>
            <a:endParaRPr lang="en-US" altLang="en-US" dirty="0" smtClean="0">
              <a:latin typeface="Times New Roman" pitchFamily="18" charset="0"/>
              <a:cs typeface="Times New Roman" pitchFamily="18" charset="0"/>
            </a:endParaRPr>
          </a:p>
        </p:txBody>
      </p:sp>
      <p:sp>
        <p:nvSpPr>
          <p:cNvPr id="5123" name="Rectangle 3"/>
          <p:cNvSpPr>
            <a:spLocks noGrp="1" noChangeArrowheads="1"/>
          </p:cNvSpPr>
          <p:nvPr>
            <p:ph idx="1"/>
          </p:nvPr>
        </p:nvSpPr>
        <p:spPr>
          <a:xfrm>
            <a:off x="1905000" y="2145600"/>
            <a:ext cx="7165200" cy="5715000"/>
          </a:xfrm>
        </p:spPr>
        <p:txBody>
          <a:bodyPr/>
          <a:lstStyle/>
          <a:p>
            <a:pPr eaLnBrk="1" hangingPunct="1">
              <a:spcBef>
                <a:spcPct val="0"/>
              </a:spcBef>
              <a:buFont typeface="Wingdings" pitchFamily="2" charset="2"/>
              <a:buChar char="§"/>
              <a:defRPr/>
            </a:pPr>
            <a:r>
              <a:rPr lang="en-US" sz="2400" dirty="0" smtClean="0">
                <a:solidFill>
                  <a:schemeClr val="accent6">
                    <a:lumMod val="75000"/>
                  </a:schemeClr>
                </a:solidFill>
                <a:latin typeface="Times New Roman" pitchFamily="18" charset="0"/>
                <a:ea typeface="ＭＳ Ｐゴシック" pitchFamily="34" charset="-128"/>
                <a:cs typeface="Times New Roman" pitchFamily="18" charset="0"/>
              </a:rPr>
              <a:t>Scope: </a:t>
            </a:r>
            <a:r>
              <a:rPr lang="en-US" sz="2400" u="sng" dirty="0" smtClean="0">
                <a:solidFill>
                  <a:schemeClr val="accent6">
                    <a:lumMod val="75000"/>
                  </a:schemeClr>
                </a:solidFill>
                <a:latin typeface="Times New Roman" pitchFamily="18" charset="0"/>
                <a:ea typeface="ＭＳ Ｐゴシック" pitchFamily="34" charset="-128"/>
                <a:cs typeface="Times New Roman" pitchFamily="18" charset="0"/>
              </a:rPr>
              <a:t>ALL</a:t>
            </a:r>
            <a:r>
              <a:rPr lang="en-US" sz="2400" dirty="0" smtClean="0">
                <a:solidFill>
                  <a:schemeClr val="accent6">
                    <a:lumMod val="75000"/>
                  </a:schemeClr>
                </a:solidFill>
                <a:latin typeface="Times New Roman" pitchFamily="18" charset="0"/>
                <a:ea typeface="ＭＳ Ｐゴシック" pitchFamily="34" charset="-128"/>
                <a:cs typeface="Times New Roman" pitchFamily="18" charset="0"/>
              </a:rPr>
              <a:t> adult inpatients</a:t>
            </a:r>
          </a:p>
          <a:p>
            <a:pPr eaLnBrk="1" hangingPunct="1">
              <a:spcBef>
                <a:spcPct val="0"/>
              </a:spcBef>
              <a:buFont typeface="Wingdings" pitchFamily="2" charset="2"/>
              <a:buChar char="§"/>
              <a:defRPr/>
            </a:pPr>
            <a:r>
              <a:rPr lang="en-US" sz="2400" dirty="0" smtClean="0">
                <a:solidFill>
                  <a:schemeClr val="accent6">
                    <a:lumMod val="75000"/>
                  </a:schemeClr>
                </a:solidFill>
                <a:latin typeface="Times New Roman" pitchFamily="18" charset="0"/>
                <a:ea typeface="ＭＳ Ｐゴシック" pitchFamily="34" charset="-128"/>
                <a:cs typeface="Times New Roman" pitchFamily="18" charset="0"/>
              </a:rPr>
              <a:t>Standardized VTE Protocol – </a:t>
            </a:r>
            <a:r>
              <a:rPr lang="en-US" sz="2400" dirty="0" err="1" smtClean="0">
                <a:solidFill>
                  <a:schemeClr val="accent6">
                    <a:lumMod val="75000"/>
                  </a:schemeClr>
                </a:solidFill>
                <a:latin typeface="Times New Roman" pitchFamily="18" charset="0"/>
                <a:ea typeface="ＭＳ Ｐゴシック" pitchFamily="34" charset="-128"/>
                <a:cs typeface="Times New Roman" pitchFamily="18" charset="0"/>
              </a:rPr>
              <a:t>Caprini</a:t>
            </a:r>
            <a:r>
              <a:rPr lang="en-US" sz="2400" dirty="0" smtClean="0">
                <a:solidFill>
                  <a:schemeClr val="accent6">
                    <a:lumMod val="75000"/>
                  </a:schemeClr>
                </a:solidFill>
                <a:latin typeface="Times New Roman" pitchFamily="18" charset="0"/>
                <a:ea typeface="ＭＳ Ｐゴシック" pitchFamily="34" charset="-128"/>
                <a:cs typeface="Times New Roman" pitchFamily="18" charset="0"/>
              </a:rPr>
              <a:t> model</a:t>
            </a:r>
          </a:p>
          <a:p>
            <a:pPr eaLnBrk="1" hangingPunct="1">
              <a:spcBef>
                <a:spcPct val="0"/>
              </a:spcBef>
              <a:buFont typeface="Wingdings" pitchFamily="2" charset="2"/>
              <a:buChar char="§"/>
              <a:defRPr/>
            </a:pPr>
            <a:r>
              <a:rPr lang="en-US" sz="2400" dirty="0" smtClean="0">
                <a:solidFill>
                  <a:schemeClr val="accent6">
                    <a:lumMod val="75000"/>
                  </a:schemeClr>
                </a:solidFill>
                <a:latin typeface="Times New Roman" pitchFamily="18" charset="0"/>
                <a:ea typeface="ＭＳ Ｐゴシック" pitchFamily="34" charset="-128"/>
                <a:cs typeface="Times New Roman" pitchFamily="18" charset="0"/>
              </a:rPr>
              <a:t>Mandatory risk assessment with CPOE hard-stop</a:t>
            </a:r>
          </a:p>
          <a:p>
            <a:pPr eaLnBrk="1" hangingPunct="1">
              <a:spcBef>
                <a:spcPct val="0"/>
              </a:spcBef>
              <a:buFont typeface="Wingdings" pitchFamily="2" charset="2"/>
              <a:buChar char="§"/>
              <a:defRPr/>
            </a:pPr>
            <a:r>
              <a:rPr lang="en-US" sz="2400" dirty="0" smtClean="0">
                <a:solidFill>
                  <a:schemeClr val="accent6">
                    <a:lumMod val="75000"/>
                  </a:schemeClr>
                </a:solidFill>
                <a:latin typeface="Times New Roman" pitchFamily="18" charset="0"/>
                <a:ea typeface="ＭＳ Ｐゴシック" pitchFamily="34" charset="-128"/>
                <a:cs typeface="Times New Roman" pitchFamily="18" charset="0"/>
              </a:rPr>
              <a:t>Clinical decision support to drive clinical practice</a:t>
            </a:r>
          </a:p>
          <a:p>
            <a:pPr eaLnBrk="1" hangingPunct="1">
              <a:spcBef>
                <a:spcPct val="0"/>
              </a:spcBef>
              <a:buFont typeface="Wingdings" pitchFamily="2" charset="2"/>
              <a:buChar char="§"/>
              <a:defRPr/>
            </a:pPr>
            <a:r>
              <a:rPr lang="en-US" sz="2400" dirty="0" smtClean="0">
                <a:solidFill>
                  <a:schemeClr val="accent6">
                    <a:lumMod val="75000"/>
                  </a:schemeClr>
                </a:solidFill>
                <a:latin typeface="Times New Roman" pitchFamily="18" charset="0"/>
                <a:ea typeface="ＭＳ Ｐゴシック" pitchFamily="34" charset="-128"/>
                <a:cs typeface="Times New Roman" pitchFamily="18" charset="0"/>
              </a:rPr>
              <a:t>Required documentation of contraindications</a:t>
            </a:r>
          </a:p>
          <a:p>
            <a:pPr eaLnBrk="1" hangingPunct="1">
              <a:spcBef>
                <a:spcPct val="0"/>
              </a:spcBef>
              <a:buFont typeface="Wingdings" pitchFamily="2" charset="2"/>
              <a:buChar char="§"/>
              <a:defRPr/>
            </a:pPr>
            <a:r>
              <a:rPr lang="en-US" sz="2400" dirty="0" smtClean="0">
                <a:solidFill>
                  <a:schemeClr val="accent6">
                    <a:lumMod val="75000"/>
                  </a:schemeClr>
                </a:solidFill>
                <a:latin typeface="Times New Roman" pitchFamily="18" charset="0"/>
                <a:ea typeface="ＭＳ Ｐゴシック" pitchFamily="34" charset="-128"/>
                <a:cs typeface="Times New Roman" pitchFamily="18" charset="0"/>
              </a:rPr>
              <a:t>Data feedback to services regarding performance</a:t>
            </a:r>
          </a:p>
          <a:p>
            <a:pPr eaLnBrk="1" hangingPunct="1">
              <a:buFont typeface="Wingdings" pitchFamily="2" charset="2"/>
              <a:buChar char="§"/>
              <a:defRPr/>
            </a:pPr>
            <a:r>
              <a:rPr lang="en-US" sz="2400" dirty="0" smtClean="0">
                <a:solidFill>
                  <a:schemeClr val="accent6">
                    <a:lumMod val="75000"/>
                  </a:schemeClr>
                </a:solidFill>
                <a:latin typeface="Times New Roman" pitchFamily="18" charset="0"/>
                <a:ea typeface="ＭＳ Ｐゴシック" pitchFamily="34" charset="-128"/>
                <a:cs typeface="Times New Roman" pitchFamily="18" charset="0"/>
              </a:rPr>
              <a:t>VTE prophylaxis included as peer review (OPPE) indicator for many services</a:t>
            </a:r>
          </a:p>
          <a:p>
            <a:pPr eaLnBrk="1" hangingPunct="1">
              <a:buFont typeface="Wingdings" pitchFamily="2" charset="2"/>
              <a:buChar char="§"/>
              <a:defRPr/>
            </a:pPr>
            <a:r>
              <a:rPr lang="en-US" sz="2400" dirty="0" smtClean="0">
                <a:solidFill>
                  <a:schemeClr val="accent6">
                    <a:lumMod val="75000"/>
                  </a:schemeClr>
                </a:solidFill>
                <a:latin typeface="Times New Roman" pitchFamily="18" charset="0"/>
                <a:ea typeface="ＭＳ Ｐゴシック" pitchFamily="34" charset="-128"/>
                <a:cs typeface="Times New Roman" pitchFamily="18" charset="0"/>
              </a:rPr>
              <a:t>Review of EVERY VTE event that occurs in the health system for preventability</a:t>
            </a:r>
            <a:r>
              <a:rPr lang="en-US" sz="2400" dirty="0" smtClean="0">
                <a:ea typeface="ＭＳ Ｐゴシック" pitchFamily="34" charset="-128"/>
              </a:rPr>
              <a:t/>
            </a:r>
            <a:br>
              <a:rPr lang="en-US" sz="2400" dirty="0" smtClean="0">
                <a:ea typeface="ＭＳ Ｐゴシック" pitchFamily="34" charset="-128"/>
              </a:rPr>
            </a:br>
            <a:endParaRPr lang="en-US" sz="2000" dirty="0" smtClean="0">
              <a:ea typeface="ＭＳ Ｐゴシック" pitchFamily="34" charset="-128"/>
            </a:endParaRPr>
          </a:p>
          <a:p>
            <a:pPr eaLnBrk="1" hangingPunct="1">
              <a:lnSpc>
                <a:spcPct val="90000"/>
              </a:lnSpc>
              <a:spcBef>
                <a:spcPct val="0"/>
              </a:spcBef>
              <a:buFont typeface="Wingdings" pitchFamily="2" charset="2"/>
              <a:buChar char="§"/>
              <a:defRPr/>
            </a:pPr>
            <a:endParaRPr lang="en-US" sz="2000" dirty="0" smtClean="0">
              <a:ea typeface="ＭＳ Ｐゴシック" pitchFamily="34" charset="-128"/>
            </a:endParaRPr>
          </a:p>
          <a:p>
            <a:pPr marL="457200" lvl="1" indent="0" eaLnBrk="1" hangingPunct="1">
              <a:lnSpc>
                <a:spcPct val="90000"/>
              </a:lnSpc>
              <a:spcBef>
                <a:spcPct val="0"/>
              </a:spcBef>
              <a:buNone/>
              <a:defRPr/>
            </a:pPr>
            <a:endParaRPr lang="en-US" sz="1800" dirty="0"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2"/>
          <p:cNvSpPr txBox="1">
            <a:spLocks noChangeArrowheads="1"/>
          </p:cNvSpPr>
          <p:nvPr/>
        </p:nvSpPr>
        <p:spPr bwMode="auto">
          <a:xfrm>
            <a:off x="4800600" y="5173664"/>
            <a:ext cx="4267200" cy="923330"/>
          </a:xfrm>
          <a:prstGeom prst="rect">
            <a:avLst/>
          </a:prstGeom>
          <a:solidFill>
            <a:schemeClr val="bg1"/>
          </a:solidFill>
          <a:ln w="38100">
            <a:solidFill>
              <a:srgbClr val="FF0000"/>
            </a:solidFill>
            <a:miter lim="800000"/>
            <a:headEnd/>
            <a:tailEnd/>
          </a:ln>
        </p:spPr>
        <p:txBody>
          <a:bodyPr>
            <a:spAutoFit/>
          </a:bodyPr>
          <a:lstStyle>
            <a:lvl1pPr eaLnBrk="0" hangingPunct="0">
              <a:spcBef>
                <a:spcPct val="20000"/>
              </a:spcBef>
              <a:buChar char="•"/>
              <a:defRPr sz="3200">
                <a:solidFill>
                  <a:srgbClr val="081D58"/>
                </a:solidFill>
                <a:latin typeface="Arial" pitchFamily="34" charset="0"/>
                <a:ea typeface="MS PGothic" pitchFamily="34" charset="-128"/>
              </a:defRPr>
            </a:lvl1pPr>
            <a:lvl2pPr marL="742950" indent="-285750" eaLnBrk="0" hangingPunct="0">
              <a:spcBef>
                <a:spcPct val="20000"/>
              </a:spcBef>
              <a:buChar char="–"/>
              <a:defRPr sz="2800">
                <a:solidFill>
                  <a:srgbClr val="081D58"/>
                </a:solidFill>
                <a:latin typeface="Arial" pitchFamily="34" charset="0"/>
                <a:ea typeface="MS PGothic" pitchFamily="34" charset="-128"/>
              </a:defRPr>
            </a:lvl2pPr>
            <a:lvl3pPr marL="1143000" indent="-228600" eaLnBrk="0" hangingPunct="0">
              <a:spcBef>
                <a:spcPct val="20000"/>
              </a:spcBef>
              <a:buChar char="•"/>
              <a:defRPr sz="2400">
                <a:solidFill>
                  <a:srgbClr val="081D58"/>
                </a:solidFill>
                <a:latin typeface="Arial" pitchFamily="34" charset="0"/>
                <a:ea typeface="MS PGothic" pitchFamily="34" charset="-128"/>
              </a:defRPr>
            </a:lvl3pPr>
            <a:lvl4pPr marL="1600200" indent="-228600" eaLnBrk="0" hangingPunct="0">
              <a:spcBef>
                <a:spcPct val="20000"/>
              </a:spcBef>
              <a:buChar char="–"/>
              <a:defRPr sz="2000">
                <a:solidFill>
                  <a:srgbClr val="081D58"/>
                </a:solidFill>
                <a:latin typeface="Arial" pitchFamily="34" charset="0"/>
                <a:ea typeface="MS PGothic" pitchFamily="34" charset="-128"/>
              </a:defRPr>
            </a:lvl4pPr>
            <a:lvl5pPr marL="2057400" indent="-228600" eaLnBrk="0" hangingPunct="0">
              <a:spcBef>
                <a:spcPct val="20000"/>
              </a:spcBef>
              <a:buChar char="»"/>
              <a:defRPr sz="2000">
                <a:solidFill>
                  <a:srgbClr val="081D58"/>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rgbClr val="081D58"/>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rgbClr val="081D58"/>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rgbClr val="081D58"/>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rgbClr val="081D58"/>
                </a:solidFill>
                <a:latin typeface="Arial" pitchFamily="34" charset="0"/>
                <a:ea typeface="MS PGothic" pitchFamily="34" charset="-128"/>
              </a:defRPr>
            </a:lvl9pPr>
          </a:lstStyle>
          <a:p>
            <a:pPr defTabSz="914400" eaLnBrk="1" fontAlgn="base" hangingPunct="1">
              <a:spcBef>
                <a:spcPct val="0"/>
              </a:spcBef>
              <a:spcAft>
                <a:spcPct val="0"/>
              </a:spcAft>
              <a:buFontTx/>
              <a:buNone/>
            </a:pPr>
            <a:r>
              <a:rPr lang="en-US" altLang="en-US" sz="1800" b="1" smtClean="0">
                <a:solidFill>
                  <a:srgbClr val="000000"/>
                </a:solidFill>
              </a:rPr>
              <a:t>Point total calculated for user, prophylaxis recommendation based on risk score</a:t>
            </a:r>
          </a:p>
        </p:txBody>
      </p:sp>
      <p:cxnSp>
        <p:nvCxnSpPr>
          <p:cNvPr id="6" name="Straight Arrow Connector 5"/>
          <p:cNvCxnSpPr/>
          <p:nvPr/>
        </p:nvCxnSpPr>
        <p:spPr>
          <a:xfrm flipH="1">
            <a:off x="1828800" y="5491163"/>
            <a:ext cx="2971800" cy="228600"/>
          </a:xfrm>
          <a:prstGeom prst="straightConnector1">
            <a:avLst/>
          </a:prstGeom>
          <a:ln w="38100" cap="flat">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149" name="TextBox 2"/>
          <p:cNvSpPr txBox="1">
            <a:spLocks noChangeArrowheads="1"/>
          </p:cNvSpPr>
          <p:nvPr/>
        </p:nvSpPr>
        <p:spPr bwMode="auto">
          <a:xfrm>
            <a:off x="4800600" y="4175125"/>
            <a:ext cx="4267200" cy="923330"/>
          </a:xfrm>
          <a:prstGeom prst="rect">
            <a:avLst/>
          </a:prstGeom>
          <a:solidFill>
            <a:schemeClr val="bg1"/>
          </a:solidFill>
          <a:ln w="38100">
            <a:solidFill>
              <a:srgbClr val="FF0000"/>
            </a:solidFill>
            <a:miter lim="800000"/>
            <a:headEnd/>
            <a:tailEnd/>
          </a:ln>
        </p:spPr>
        <p:txBody>
          <a:bodyPr>
            <a:spAutoFit/>
          </a:bodyPr>
          <a:lstStyle>
            <a:lvl1pPr eaLnBrk="0" hangingPunct="0">
              <a:spcBef>
                <a:spcPct val="20000"/>
              </a:spcBef>
              <a:buChar char="•"/>
              <a:defRPr sz="3200">
                <a:solidFill>
                  <a:srgbClr val="081D58"/>
                </a:solidFill>
                <a:latin typeface="Arial" pitchFamily="34" charset="0"/>
                <a:ea typeface="MS PGothic" pitchFamily="34" charset="-128"/>
              </a:defRPr>
            </a:lvl1pPr>
            <a:lvl2pPr marL="742950" indent="-285750" eaLnBrk="0" hangingPunct="0">
              <a:spcBef>
                <a:spcPct val="20000"/>
              </a:spcBef>
              <a:buChar char="–"/>
              <a:defRPr sz="2800">
                <a:solidFill>
                  <a:srgbClr val="081D58"/>
                </a:solidFill>
                <a:latin typeface="Arial" pitchFamily="34" charset="0"/>
                <a:ea typeface="MS PGothic" pitchFamily="34" charset="-128"/>
              </a:defRPr>
            </a:lvl2pPr>
            <a:lvl3pPr marL="1143000" indent="-228600" eaLnBrk="0" hangingPunct="0">
              <a:spcBef>
                <a:spcPct val="20000"/>
              </a:spcBef>
              <a:buChar char="•"/>
              <a:defRPr sz="2400">
                <a:solidFill>
                  <a:srgbClr val="081D58"/>
                </a:solidFill>
                <a:latin typeface="Arial" pitchFamily="34" charset="0"/>
                <a:ea typeface="MS PGothic" pitchFamily="34" charset="-128"/>
              </a:defRPr>
            </a:lvl3pPr>
            <a:lvl4pPr marL="1600200" indent="-228600" eaLnBrk="0" hangingPunct="0">
              <a:spcBef>
                <a:spcPct val="20000"/>
              </a:spcBef>
              <a:buChar char="–"/>
              <a:defRPr sz="2000">
                <a:solidFill>
                  <a:srgbClr val="081D58"/>
                </a:solidFill>
                <a:latin typeface="Arial" pitchFamily="34" charset="0"/>
                <a:ea typeface="MS PGothic" pitchFamily="34" charset="-128"/>
              </a:defRPr>
            </a:lvl4pPr>
            <a:lvl5pPr marL="2057400" indent="-228600" eaLnBrk="0" hangingPunct="0">
              <a:spcBef>
                <a:spcPct val="20000"/>
              </a:spcBef>
              <a:buChar char="»"/>
              <a:defRPr sz="2000">
                <a:solidFill>
                  <a:srgbClr val="081D58"/>
                </a:solidFill>
                <a:latin typeface="Arial" pitchFamily="34" charset="0"/>
                <a:ea typeface="MS PGothic" pitchFamily="34" charset="-128"/>
              </a:defRPr>
            </a:lvl5pPr>
            <a:lvl6pPr marL="2514600" indent="-228600" eaLnBrk="0" fontAlgn="base" hangingPunct="0">
              <a:spcBef>
                <a:spcPct val="20000"/>
              </a:spcBef>
              <a:spcAft>
                <a:spcPct val="0"/>
              </a:spcAft>
              <a:buChar char="»"/>
              <a:defRPr sz="2000">
                <a:solidFill>
                  <a:srgbClr val="081D58"/>
                </a:solidFill>
                <a:latin typeface="Arial" pitchFamily="34" charset="0"/>
                <a:ea typeface="MS PGothic" pitchFamily="34" charset="-128"/>
              </a:defRPr>
            </a:lvl6pPr>
            <a:lvl7pPr marL="2971800" indent="-228600" eaLnBrk="0" fontAlgn="base" hangingPunct="0">
              <a:spcBef>
                <a:spcPct val="20000"/>
              </a:spcBef>
              <a:spcAft>
                <a:spcPct val="0"/>
              </a:spcAft>
              <a:buChar char="»"/>
              <a:defRPr sz="2000">
                <a:solidFill>
                  <a:srgbClr val="081D58"/>
                </a:solidFill>
                <a:latin typeface="Arial" pitchFamily="34" charset="0"/>
                <a:ea typeface="MS PGothic" pitchFamily="34" charset="-128"/>
              </a:defRPr>
            </a:lvl7pPr>
            <a:lvl8pPr marL="3429000" indent="-228600" eaLnBrk="0" fontAlgn="base" hangingPunct="0">
              <a:spcBef>
                <a:spcPct val="20000"/>
              </a:spcBef>
              <a:spcAft>
                <a:spcPct val="0"/>
              </a:spcAft>
              <a:buChar char="»"/>
              <a:defRPr sz="2000">
                <a:solidFill>
                  <a:srgbClr val="081D58"/>
                </a:solidFill>
                <a:latin typeface="Arial" pitchFamily="34" charset="0"/>
                <a:ea typeface="MS PGothic" pitchFamily="34" charset="-128"/>
              </a:defRPr>
            </a:lvl8pPr>
            <a:lvl9pPr marL="3886200" indent="-228600" eaLnBrk="0" fontAlgn="base" hangingPunct="0">
              <a:spcBef>
                <a:spcPct val="20000"/>
              </a:spcBef>
              <a:spcAft>
                <a:spcPct val="0"/>
              </a:spcAft>
              <a:buChar char="»"/>
              <a:defRPr sz="2000">
                <a:solidFill>
                  <a:srgbClr val="081D58"/>
                </a:solidFill>
                <a:latin typeface="Arial" pitchFamily="34" charset="0"/>
                <a:ea typeface="MS PGothic" pitchFamily="34" charset="-128"/>
              </a:defRPr>
            </a:lvl9pPr>
          </a:lstStyle>
          <a:p>
            <a:pPr defTabSz="914400" eaLnBrk="1" fontAlgn="base" hangingPunct="1">
              <a:spcBef>
                <a:spcPct val="0"/>
              </a:spcBef>
              <a:spcAft>
                <a:spcPct val="0"/>
              </a:spcAft>
              <a:buFontTx/>
              <a:buNone/>
            </a:pPr>
            <a:r>
              <a:rPr lang="en-US" altLang="en-US" sz="1800" b="1" smtClean="0">
                <a:solidFill>
                  <a:srgbClr val="000000"/>
                </a:solidFill>
              </a:rPr>
              <a:t>Reorganization / grouping of Caprini VTE risk  factors make it more user friendly</a:t>
            </a:r>
          </a:p>
        </p:txBody>
      </p:sp>
      <p:cxnSp>
        <p:nvCxnSpPr>
          <p:cNvPr id="7" name="Straight Arrow Connector 6"/>
          <p:cNvCxnSpPr/>
          <p:nvPr/>
        </p:nvCxnSpPr>
        <p:spPr>
          <a:xfrm flipH="1" flipV="1">
            <a:off x="3962400" y="3962401"/>
            <a:ext cx="762000" cy="438151"/>
          </a:xfrm>
          <a:prstGeom prst="straightConnector1">
            <a:avLst/>
          </a:prstGeom>
          <a:ln w="38100" cap="flat">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4114802" y="457201"/>
            <a:ext cx="644525" cy="3724275"/>
          </a:xfrm>
          <a:prstGeom prst="straightConnector1">
            <a:avLst/>
          </a:prstGeom>
          <a:ln w="38100" cap="flat">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419600" y="1066800"/>
            <a:ext cx="762000" cy="914400"/>
          </a:xfrm>
          <a:prstGeom prst="straightConnector1">
            <a:avLst/>
          </a:prstGeom>
          <a:ln w="38100" cap="flat">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343400" y="457200"/>
            <a:ext cx="762000" cy="914400"/>
          </a:xfrm>
          <a:prstGeom prst="straightConnector1">
            <a:avLst/>
          </a:prstGeom>
          <a:ln w="38100" cap="flat">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583113" y="2319339"/>
            <a:ext cx="762000" cy="914400"/>
          </a:xfrm>
          <a:prstGeom prst="straightConnector1">
            <a:avLst/>
          </a:prstGeom>
          <a:ln w="38100" cap="flat">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3048000" y="1066800"/>
            <a:ext cx="1676400" cy="2667000"/>
          </a:xfrm>
          <a:prstGeom prst="straightConnector1">
            <a:avLst/>
          </a:prstGeom>
          <a:ln w="38100" cap="flat">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8726750" y="6551720"/>
            <a:ext cx="497149" cy="646331"/>
          </a:xfrm>
          <a:prstGeom prst="rect">
            <a:avLst/>
          </a:prstGeom>
          <a:noFill/>
        </p:spPr>
        <p:txBody>
          <a:bodyPr wrap="square" rtlCol="0">
            <a:spAutoFit/>
          </a:bodyPr>
          <a:lstStyle/>
          <a:p>
            <a:r>
              <a:rPr lang="en-US" dirty="0" smtClean="0"/>
              <a:t>23</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VTE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620000" y="2895601"/>
            <a:ext cx="1371600" cy="1015663"/>
          </a:xfrm>
          <a:prstGeom prst="rect">
            <a:avLst/>
          </a:prstGeom>
          <a:solidFill>
            <a:schemeClr val="bg1">
              <a:lumMod val="85000"/>
            </a:schemeClr>
          </a:solidFill>
          <a:ln w="38100">
            <a:solidFill>
              <a:srgbClr val="FF0000"/>
            </a:solidFill>
          </a:ln>
        </p:spPr>
        <p:txBody>
          <a:bodyPr>
            <a:spAutoFit/>
          </a:bodyPr>
          <a:lstStyle/>
          <a:p>
            <a:pPr defTabSz="914400" fontAlgn="base">
              <a:spcBef>
                <a:spcPct val="0"/>
              </a:spcBef>
              <a:spcAft>
                <a:spcPct val="0"/>
              </a:spcAft>
              <a:defRPr/>
            </a:pPr>
            <a:r>
              <a:rPr lang="en-US" sz="1200" b="1" dirty="0">
                <a:solidFill>
                  <a:srgbClr val="000000"/>
                </a:solidFill>
              </a:rPr>
              <a:t>Order Recommended prophylaxis unless contraindicated</a:t>
            </a:r>
          </a:p>
        </p:txBody>
      </p:sp>
      <p:sp>
        <p:nvSpPr>
          <p:cNvPr id="11" name="Right Brace 10"/>
          <p:cNvSpPr/>
          <p:nvPr/>
        </p:nvSpPr>
        <p:spPr>
          <a:xfrm>
            <a:off x="7315200" y="2590800"/>
            <a:ext cx="304800" cy="16002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defTabSz="914400" fontAlgn="base">
              <a:spcBef>
                <a:spcPct val="0"/>
              </a:spcBef>
              <a:spcAft>
                <a:spcPct val="0"/>
              </a:spcAft>
              <a:defRPr/>
            </a:pPr>
            <a:endParaRPr lang="en-US">
              <a:solidFill>
                <a:srgbClr val="000000"/>
              </a:solidFill>
            </a:endParaRPr>
          </a:p>
        </p:txBody>
      </p:sp>
      <p:cxnSp>
        <p:nvCxnSpPr>
          <p:cNvPr id="18" name="Elbow Connector 17"/>
          <p:cNvCxnSpPr>
            <a:stCxn id="3" idx="2"/>
          </p:cNvCxnSpPr>
          <p:nvPr/>
        </p:nvCxnSpPr>
        <p:spPr>
          <a:xfrm rot="5400000">
            <a:off x="6928476" y="3764590"/>
            <a:ext cx="1230651" cy="1523998"/>
          </a:xfrm>
          <a:prstGeom prst="bentConnector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3742765" y="1074926"/>
            <a:ext cx="5029200" cy="461665"/>
          </a:xfrm>
          <a:prstGeom prst="rect">
            <a:avLst/>
          </a:prstGeom>
          <a:solidFill>
            <a:schemeClr val="bg1">
              <a:lumMod val="85000"/>
            </a:schemeClr>
          </a:solidFill>
          <a:ln w="38100">
            <a:solidFill>
              <a:srgbClr val="FF0000"/>
            </a:solidFill>
          </a:ln>
        </p:spPr>
        <p:txBody>
          <a:bodyPr>
            <a:spAutoFit/>
          </a:bodyPr>
          <a:lstStyle/>
          <a:p>
            <a:pPr defTabSz="914400" fontAlgn="base">
              <a:spcBef>
                <a:spcPct val="0"/>
              </a:spcBef>
              <a:spcAft>
                <a:spcPct val="0"/>
              </a:spcAft>
              <a:defRPr/>
            </a:pPr>
            <a:r>
              <a:rPr lang="en-US" sz="1200" b="1" dirty="0">
                <a:solidFill>
                  <a:srgbClr val="000000"/>
                </a:solidFill>
              </a:rPr>
              <a:t>VTE Risk Level, contraindications (if present) and ordered prophylaxis capture for analysis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 3 bucket model implementation </a:t>
            </a:r>
            <a:br>
              <a:rPr lang="en-US" dirty="0" smtClean="0"/>
            </a:br>
            <a:r>
              <a:rPr lang="en-US" dirty="0" smtClean="0"/>
              <a:t/>
            </a:r>
            <a:br>
              <a:rPr lang="en-US" dirty="0" smtClean="0"/>
            </a:br>
            <a:r>
              <a:rPr lang="en-US" sz="1800" b="0" dirty="0" smtClean="0"/>
              <a:t>Courtesy Dr. Lori Porter, Good Samaritan Regional Medical Center</a:t>
            </a:r>
            <a:endParaRPr lang="en-US" sz="1800" b="0"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1420095" y="1872011"/>
            <a:ext cx="6303810" cy="440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362765" y="6454066"/>
            <a:ext cx="577049" cy="369332"/>
          </a:xfrm>
          <a:prstGeom prst="rect">
            <a:avLst/>
          </a:prstGeom>
          <a:noFill/>
        </p:spPr>
        <p:txBody>
          <a:bodyPr wrap="square" rtlCol="0">
            <a:spAutoFit/>
          </a:bodyPr>
          <a:lstStyle/>
          <a:p>
            <a:r>
              <a:rPr lang="en-US" dirty="0" smtClean="0"/>
              <a:t>25</a:t>
            </a:r>
            <a:endParaRPr lang="en-US" dirty="0"/>
          </a:p>
        </p:txBody>
      </p:sp>
    </p:spTree>
    <p:extLst>
      <p:ext uri="{BB962C8B-B14F-4D97-AF65-F5344CB8AC3E}">
        <p14:creationId xmlns:p14="http://schemas.microsoft.com/office/powerpoint/2010/main" val="4134974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801" y="579509"/>
            <a:ext cx="9144000" cy="1143000"/>
          </a:xfrm>
        </p:spPr>
        <p:txBody>
          <a:bodyPr>
            <a:normAutofit fontScale="90000"/>
          </a:bodyPr>
          <a:lstStyle/>
          <a:p>
            <a:r>
              <a:rPr lang="en-US" sz="2400" dirty="0" smtClean="0"/>
              <a:t>Risk-appropriate prophylaxis options appear after</a:t>
            </a:r>
            <a:r>
              <a:rPr lang="en-US" sz="2400" dirty="0"/>
              <a:t> </a:t>
            </a:r>
            <a:r>
              <a:rPr lang="en-US" sz="2400" dirty="0" smtClean="0"/>
              <a:t>risk level chosen.    High Risk requires dual prophylaxis</a:t>
            </a:r>
            <a:endParaRPr lang="en-US" sz="2400"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4694" y="1600201"/>
            <a:ext cx="6678619" cy="46661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76334" y="6391922"/>
            <a:ext cx="727969" cy="372862"/>
          </a:xfrm>
          <a:prstGeom prst="rect">
            <a:avLst/>
          </a:prstGeom>
          <a:noFill/>
        </p:spPr>
        <p:txBody>
          <a:bodyPr wrap="square" rtlCol="0">
            <a:spAutoFit/>
          </a:bodyPr>
          <a:lstStyle/>
          <a:p>
            <a:r>
              <a:rPr lang="en-US" dirty="0" smtClean="0"/>
              <a:t>26</a:t>
            </a:r>
            <a:endParaRPr lang="en-US" dirty="0"/>
          </a:p>
        </p:txBody>
      </p:sp>
    </p:spTree>
    <p:extLst>
      <p:ext uri="{BB962C8B-B14F-4D97-AF65-F5344CB8AC3E}">
        <p14:creationId xmlns:p14="http://schemas.microsoft.com/office/powerpoint/2010/main" val="388516973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4400" y="685039"/>
            <a:ext cx="8229600" cy="1007315"/>
          </a:xfrm>
        </p:spPr>
        <p:txBody>
          <a:bodyPr/>
          <a:lstStyle/>
          <a:p>
            <a:r>
              <a:rPr lang="en-US" sz="2000" dirty="0" smtClean="0"/>
              <a:t>Contraindications captured if pharmacologic prophylaxis not ordered for a patient at risk of DVT. </a:t>
            </a:r>
            <a:endParaRPr lang="en-US" sz="2000"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3084" y="1417637"/>
            <a:ext cx="6758437" cy="4728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8167456" y="6418555"/>
            <a:ext cx="727969" cy="369332"/>
          </a:xfrm>
          <a:prstGeom prst="rect">
            <a:avLst/>
          </a:prstGeom>
          <a:noFill/>
        </p:spPr>
        <p:txBody>
          <a:bodyPr wrap="square" rtlCol="0">
            <a:spAutoFit/>
          </a:bodyPr>
          <a:lstStyle/>
          <a:p>
            <a:r>
              <a:rPr lang="en-US" dirty="0" smtClean="0"/>
              <a:t>27</a:t>
            </a:r>
            <a:endParaRPr lang="en-US" dirty="0"/>
          </a:p>
        </p:txBody>
      </p:sp>
    </p:spTree>
    <p:extLst>
      <p:ext uri="{BB962C8B-B14F-4D97-AF65-F5344CB8AC3E}">
        <p14:creationId xmlns:p14="http://schemas.microsoft.com/office/powerpoint/2010/main" val="36762839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b="3334"/>
          <a:stretch>
            <a:fillRect/>
          </a:stretch>
        </p:blipFill>
        <p:spPr bwMode="auto">
          <a:xfrm>
            <a:off x="0" y="-685800"/>
            <a:ext cx="9144000" cy="754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3"/>
          <p:cNvSpPr txBox="1">
            <a:spLocks noChangeArrowheads="1"/>
          </p:cNvSpPr>
          <p:nvPr/>
        </p:nvSpPr>
        <p:spPr bwMode="auto">
          <a:xfrm>
            <a:off x="3352800" y="685800"/>
            <a:ext cx="1981200" cy="40011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1000" b="1"/>
              <a:t>Any Attempt to uncheck the order will give this message</a:t>
            </a:r>
          </a:p>
        </p:txBody>
      </p:sp>
      <p:sp>
        <p:nvSpPr>
          <p:cNvPr id="8196" name="Line 5"/>
          <p:cNvSpPr>
            <a:spLocks noChangeShapeType="1"/>
          </p:cNvSpPr>
          <p:nvPr/>
        </p:nvSpPr>
        <p:spPr bwMode="auto">
          <a:xfrm flipH="1" flipV="1">
            <a:off x="2895600" y="609600"/>
            <a:ext cx="457200" cy="3048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510988" y="2761129"/>
            <a:ext cx="7252447" cy="1477328"/>
          </a:xfrm>
          <a:prstGeom prst="rect">
            <a:avLst/>
          </a:prstGeom>
          <a:noFill/>
        </p:spPr>
        <p:txBody>
          <a:bodyPr wrap="square" rtlCol="0">
            <a:spAutoFit/>
          </a:bodyPr>
          <a:lstStyle/>
          <a:p>
            <a:r>
              <a:rPr lang="en-US" dirty="0" smtClean="0"/>
              <a:t>Johns Hopkins Medicine DVT Prevention Order Set Example </a:t>
            </a:r>
          </a:p>
          <a:p>
            <a:r>
              <a:rPr lang="en-US" dirty="0" smtClean="0"/>
              <a:t>Courtesy Dr. Michael </a:t>
            </a:r>
            <a:r>
              <a:rPr lang="en-US" dirty="0" err="1" smtClean="0"/>
              <a:t>Streiff</a:t>
            </a:r>
            <a:endParaRPr lang="en-US" dirty="0" smtClean="0"/>
          </a:p>
          <a:p>
            <a:endParaRPr lang="en-US" dirty="0"/>
          </a:p>
          <a:p>
            <a:pPr marL="285750" indent="-285750">
              <a:buFont typeface="Arial" panose="020B0604020202020204" pitchFamily="34" charset="0"/>
              <a:buChar char="•"/>
            </a:pPr>
            <a:r>
              <a:rPr lang="en-US" dirty="0" smtClean="0"/>
              <a:t>Embedded in Medicine Admission Orders</a:t>
            </a:r>
          </a:p>
          <a:p>
            <a:pPr marL="285750" indent="-285750">
              <a:buFont typeface="Arial" panose="020B0604020202020204" pitchFamily="34" charset="0"/>
              <a:buChar char="•"/>
            </a:pPr>
            <a:r>
              <a:rPr lang="en-US" dirty="0" smtClean="0"/>
              <a:t>Hard Stop to use (vs delete entire order set)</a:t>
            </a:r>
            <a:endParaRPr lang="en-US" dirty="0"/>
          </a:p>
        </p:txBody>
      </p:sp>
      <p:sp>
        <p:nvSpPr>
          <p:cNvPr id="3" name="TextBox 2"/>
          <p:cNvSpPr txBox="1"/>
          <p:nvPr/>
        </p:nvSpPr>
        <p:spPr>
          <a:xfrm>
            <a:off x="8442664" y="5948039"/>
            <a:ext cx="559293" cy="369332"/>
          </a:xfrm>
          <a:prstGeom prst="rect">
            <a:avLst/>
          </a:prstGeom>
          <a:noFill/>
        </p:spPr>
        <p:txBody>
          <a:bodyPr wrap="square" rtlCol="0">
            <a:spAutoFit/>
          </a:bodyPr>
          <a:lstStyle/>
          <a:p>
            <a:r>
              <a:rPr lang="en-US" dirty="0" smtClean="0"/>
              <a:t>28</a:t>
            </a:r>
            <a:endParaRPr lang="en-US" dirty="0"/>
          </a:p>
        </p:txBody>
      </p:sp>
    </p:spTree>
    <p:extLst>
      <p:ext uri="{BB962C8B-B14F-4D97-AF65-F5344CB8AC3E}">
        <p14:creationId xmlns:p14="http://schemas.microsoft.com/office/powerpoint/2010/main" val="2981623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b="333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2590800" y="1219200"/>
            <a:ext cx="2133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endParaRPr lang="en-US" altLang="en-US" sz="1800"/>
          </a:p>
        </p:txBody>
      </p:sp>
      <p:sp>
        <p:nvSpPr>
          <p:cNvPr id="9220" name="Text Box 3"/>
          <p:cNvSpPr txBox="1">
            <a:spLocks noChangeArrowheads="1"/>
          </p:cNvSpPr>
          <p:nvPr/>
        </p:nvSpPr>
        <p:spPr bwMode="auto">
          <a:xfrm>
            <a:off x="4800600" y="3048002"/>
            <a:ext cx="3429000" cy="1015663"/>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000" b="1">
                <a:solidFill>
                  <a:srgbClr val="FF0000"/>
                </a:solidFill>
                <a:cs typeface="Arial" pitchFamily="34" charset="0"/>
              </a:rPr>
              <a:t>Patient age, weight, renal function and relevant labs  imported from database</a:t>
            </a:r>
          </a:p>
        </p:txBody>
      </p:sp>
      <p:cxnSp>
        <p:nvCxnSpPr>
          <p:cNvPr id="9221" name="AutoShape 17"/>
          <p:cNvCxnSpPr>
            <a:cxnSpLocks noChangeShapeType="1"/>
            <a:stCxn id="9220" idx="0"/>
            <a:endCxn id="9223" idx="2"/>
          </p:cNvCxnSpPr>
          <p:nvPr/>
        </p:nvCxnSpPr>
        <p:spPr bwMode="auto">
          <a:xfrm flipH="1" flipV="1">
            <a:off x="5829300" y="1752600"/>
            <a:ext cx="685800" cy="1295402"/>
          </a:xfrm>
          <a:prstGeom prst="straightConnector1">
            <a:avLst/>
          </a:prstGeom>
          <a:noFill/>
          <a:ln w="5080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9222" name="AutoShape 20"/>
          <p:cNvSpPr>
            <a:spLocks noChangeArrowheads="1"/>
          </p:cNvSpPr>
          <p:nvPr/>
        </p:nvSpPr>
        <p:spPr bwMode="auto">
          <a:xfrm>
            <a:off x="0" y="381000"/>
            <a:ext cx="914400" cy="533400"/>
          </a:xfrm>
          <a:prstGeom prst="roundRect">
            <a:avLst>
              <a:gd name="adj" fmla="val 16667"/>
            </a:avLst>
          </a:prstGeom>
          <a:noFill/>
          <a:ln w="508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2400">
              <a:latin typeface="Times" pitchFamily="18" charset="0"/>
            </a:endParaRPr>
          </a:p>
        </p:txBody>
      </p:sp>
      <p:sp>
        <p:nvSpPr>
          <p:cNvPr id="9223" name="AutoShape 21"/>
          <p:cNvSpPr>
            <a:spLocks noChangeArrowheads="1"/>
          </p:cNvSpPr>
          <p:nvPr/>
        </p:nvSpPr>
        <p:spPr bwMode="auto">
          <a:xfrm>
            <a:off x="4343400" y="990600"/>
            <a:ext cx="2971800" cy="762000"/>
          </a:xfrm>
          <a:prstGeom prst="roundRect">
            <a:avLst>
              <a:gd name="adj" fmla="val 16667"/>
            </a:avLst>
          </a:prstGeom>
          <a:noFill/>
          <a:ln w="508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2400">
              <a:latin typeface="Times" pitchFamily="18" charset="0"/>
            </a:endParaRPr>
          </a:p>
        </p:txBody>
      </p:sp>
      <p:sp>
        <p:nvSpPr>
          <p:cNvPr id="9224" name="AutoShape 22"/>
          <p:cNvSpPr>
            <a:spLocks noChangeArrowheads="1"/>
          </p:cNvSpPr>
          <p:nvPr/>
        </p:nvSpPr>
        <p:spPr bwMode="auto">
          <a:xfrm>
            <a:off x="2590800" y="1066800"/>
            <a:ext cx="914400" cy="533400"/>
          </a:xfrm>
          <a:prstGeom prst="roundRect">
            <a:avLst>
              <a:gd name="adj" fmla="val 16667"/>
            </a:avLst>
          </a:prstGeom>
          <a:noFill/>
          <a:ln w="508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2400">
              <a:latin typeface="Times" pitchFamily="18" charset="0"/>
            </a:endParaRPr>
          </a:p>
        </p:txBody>
      </p:sp>
      <p:cxnSp>
        <p:nvCxnSpPr>
          <p:cNvPr id="9225" name="AutoShape 23"/>
          <p:cNvCxnSpPr>
            <a:cxnSpLocks noChangeShapeType="1"/>
            <a:stCxn id="9220" idx="0"/>
            <a:endCxn id="9222" idx="2"/>
          </p:cNvCxnSpPr>
          <p:nvPr/>
        </p:nvCxnSpPr>
        <p:spPr bwMode="auto">
          <a:xfrm flipH="1" flipV="1">
            <a:off x="457200" y="914400"/>
            <a:ext cx="6057900" cy="2133602"/>
          </a:xfrm>
          <a:prstGeom prst="straightConnector1">
            <a:avLst/>
          </a:prstGeom>
          <a:noFill/>
          <a:ln w="50800">
            <a:solidFill>
              <a:srgbClr val="FF3300"/>
            </a:solidFill>
            <a:round/>
            <a:headEnd/>
            <a:tailEnd type="triangle" w="med" len="med"/>
          </a:ln>
          <a:extLst>
            <a:ext uri="{909E8E84-426E-40DD-AFC4-6F175D3DCCD1}">
              <a14:hiddenFill xmlns:a14="http://schemas.microsoft.com/office/drawing/2010/main">
                <a:noFill/>
              </a14:hiddenFill>
            </a:ext>
          </a:extLst>
        </p:spPr>
      </p:cxnSp>
      <p:cxnSp>
        <p:nvCxnSpPr>
          <p:cNvPr id="9226" name="AutoShape 24"/>
          <p:cNvCxnSpPr>
            <a:cxnSpLocks noChangeShapeType="1"/>
            <a:stCxn id="9220" idx="0"/>
            <a:endCxn id="9224" idx="2"/>
          </p:cNvCxnSpPr>
          <p:nvPr/>
        </p:nvCxnSpPr>
        <p:spPr bwMode="auto">
          <a:xfrm flipH="1" flipV="1">
            <a:off x="3048000" y="1600200"/>
            <a:ext cx="3467100" cy="1447802"/>
          </a:xfrm>
          <a:prstGeom prst="straightConnector1">
            <a:avLst/>
          </a:prstGeom>
          <a:noFill/>
          <a:ln w="5080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9227" name="AutoShape 21"/>
          <p:cNvSpPr>
            <a:spLocks noChangeArrowheads="1"/>
          </p:cNvSpPr>
          <p:nvPr/>
        </p:nvSpPr>
        <p:spPr bwMode="auto">
          <a:xfrm>
            <a:off x="4343400" y="457200"/>
            <a:ext cx="4267200" cy="533400"/>
          </a:xfrm>
          <a:prstGeom prst="roundRect">
            <a:avLst>
              <a:gd name="adj" fmla="val 16667"/>
            </a:avLst>
          </a:prstGeom>
          <a:noFill/>
          <a:ln w="50800" algn="ctr">
            <a:solidFill>
              <a:srgbClr val="FF33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en-US" altLang="en-US" sz="2400">
              <a:latin typeface="Times" pitchFamily="18" charset="0"/>
            </a:endParaRPr>
          </a:p>
        </p:txBody>
      </p:sp>
      <p:cxnSp>
        <p:nvCxnSpPr>
          <p:cNvPr id="9228" name="AutoShape 17"/>
          <p:cNvCxnSpPr>
            <a:cxnSpLocks noChangeShapeType="1"/>
            <a:stCxn id="9220" idx="0"/>
          </p:cNvCxnSpPr>
          <p:nvPr/>
        </p:nvCxnSpPr>
        <p:spPr bwMode="auto">
          <a:xfrm flipV="1">
            <a:off x="6515100" y="838202"/>
            <a:ext cx="1790700" cy="2209800"/>
          </a:xfrm>
          <a:prstGeom prst="straightConnector1">
            <a:avLst/>
          </a:prstGeom>
          <a:noFill/>
          <a:ln w="50800">
            <a:solidFill>
              <a:srgbClr val="FF3300"/>
            </a:solidFill>
            <a:round/>
            <a:headEnd/>
            <a:tailEnd type="triangle" w="med" len="med"/>
          </a:ln>
          <a:extLst>
            <a:ext uri="{909E8E84-426E-40DD-AFC4-6F175D3DCCD1}">
              <a14:hiddenFill xmlns:a14="http://schemas.microsoft.com/office/drawing/2010/main">
                <a:noFill/>
              </a14:hiddenFill>
            </a:ext>
          </a:extLst>
        </p:spPr>
      </p:cxnSp>
      <p:sp>
        <p:nvSpPr>
          <p:cNvPr id="2" name="TextBox 1"/>
          <p:cNvSpPr txBox="1"/>
          <p:nvPr/>
        </p:nvSpPr>
        <p:spPr>
          <a:xfrm>
            <a:off x="8123068" y="6391922"/>
            <a:ext cx="656948" cy="369332"/>
          </a:xfrm>
          <a:prstGeom prst="rect">
            <a:avLst/>
          </a:prstGeom>
          <a:noFill/>
        </p:spPr>
        <p:txBody>
          <a:bodyPr wrap="square" rtlCol="0">
            <a:spAutoFit/>
          </a:bodyPr>
          <a:lstStyle/>
          <a:p>
            <a:r>
              <a:rPr lang="en-US" dirty="0" smtClean="0"/>
              <a:t>29</a:t>
            </a:r>
            <a:endParaRPr lang="en-US" dirty="0"/>
          </a:p>
        </p:txBody>
      </p:sp>
    </p:spTree>
    <p:extLst>
      <p:ext uri="{BB962C8B-B14F-4D97-AF65-F5344CB8AC3E}">
        <p14:creationId xmlns:p14="http://schemas.microsoft.com/office/powerpoint/2010/main" val="2822785248"/>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Abbreviations – Terms </a:t>
            </a:r>
            <a:endParaRPr lang="en-US" dirty="0"/>
          </a:p>
        </p:txBody>
      </p:sp>
      <p:sp>
        <p:nvSpPr>
          <p:cNvPr id="5" name="Content Placeholder 4"/>
          <p:cNvSpPr>
            <a:spLocks noGrp="1"/>
          </p:cNvSpPr>
          <p:nvPr>
            <p:ph idx="1"/>
          </p:nvPr>
        </p:nvSpPr>
        <p:spPr>
          <a:xfrm>
            <a:off x="457202" y="1600202"/>
            <a:ext cx="8229599" cy="4271681"/>
          </a:xfrm>
        </p:spPr>
        <p:txBody>
          <a:bodyPr>
            <a:normAutofit fontScale="70000" lnSpcReduction="20000"/>
          </a:bodyPr>
          <a:lstStyle/>
          <a:p>
            <a:r>
              <a:rPr lang="en-US" dirty="0" smtClean="0"/>
              <a:t>VTE – venous thromboembolism</a:t>
            </a:r>
          </a:p>
          <a:p>
            <a:r>
              <a:rPr lang="en-US" dirty="0" smtClean="0"/>
              <a:t>VTE-P  VTE Prevention / prophylaxis</a:t>
            </a:r>
          </a:p>
          <a:p>
            <a:r>
              <a:rPr lang="en-US" dirty="0" smtClean="0"/>
              <a:t>HA VTE – hospital-associated VTE </a:t>
            </a:r>
          </a:p>
          <a:p>
            <a:r>
              <a:rPr lang="en-US" dirty="0" smtClean="0"/>
              <a:t>CDS -  Clinical decision support</a:t>
            </a:r>
          </a:p>
          <a:p>
            <a:r>
              <a:rPr lang="en-US" dirty="0" smtClean="0"/>
              <a:t>IPCD – intermittent pneumatic compression devices</a:t>
            </a:r>
          </a:p>
          <a:p>
            <a:r>
              <a:rPr lang="en-US" dirty="0" smtClean="0"/>
              <a:t>SCD – sequential compression devices</a:t>
            </a:r>
          </a:p>
          <a:p>
            <a:r>
              <a:rPr lang="en-US" dirty="0" smtClean="0"/>
              <a:t>GCS – graduated compression stockings</a:t>
            </a:r>
          </a:p>
          <a:p>
            <a:r>
              <a:rPr lang="en-US" dirty="0" smtClean="0"/>
              <a:t>Extended duration prophylaxis -  beyond hospital stay</a:t>
            </a:r>
          </a:p>
          <a:p>
            <a:r>
              <a:rPr lang="en-US" dirty="0" smtClean="0"/>
              <a:t>LMWH  -  low-molecular weight heparin</a:t>
            </a:r>
          </a:p>
          <a:p>
            <a:r>
              <a:rPr lang="en-US" dirty="0" smtClean="0"/>
              <a:t>UFH -  unfractionated heparin </a:t>
            </a:r>
          </a:p>
          <a:p>
            <a:r>
              <a:rPr lang="en-US" dirty="0" smtClean="0"/>
              <a:t>LDUH -  low dose unfractionated heparin </a:t>
            </a:r>
          </a:p>
          <a:p>
            <a:r>
              <a:rPr lang="en-US" dirty="0" smtClean="0"/>
              <a:t>PAH -  Pulmonary artery hypertension</a:t>
            </a:r>
          </a:p>
          <a:p>
            <a:r>
              <a:rPr lang="en-US" dirty="0" smtClean="0"/>
              <a:t>AT8 -  ACCP Anticoagulation / DVT Prevention guidelines (2008)</a:t>
            </a:r>
          </a:p>
          <a:p>
            <a:r>
              <a:rPr lang="en-US" dirty="0" smtClean="0"/>
              <a:t>AT9 -  ACCP Anticoagulation / DVT Prevention guidelines (2102)</a:t>
            </a:r>
          </a:p>
          <a:p>
            <a:endParaRPr lang="en-US" dirty="0"/>
          </a:p>
        </p:txBody>
      </p:sp>
      <p:sp>
        <p:nvSpPr>
          <p:cNvPr id="3" name="TextBox 2"/>
          <p:cNvSpPr txBox="1"/>
          <p:nvPr/>
        </p:nvSpPr>
        <p:spPr>
          <a:xfrm>
            <a:off x="8043169" y="6365289"/>
            <a:ext cx="905522" cy="369332"/>
          </a:xfrm>
          <a:prstGeom prst="rect">
            <a:avLst/>
          </a:prstGeom>
          <a:noFill/>
        </p:spPr>
        <p:txBody>
          <a:bodyPr wrap="square" rtlCol="0">
            <a:spAutoFit/>
          </a:bodyPr>
          <a:lstStyle/>
          <a:p>
            <a:r>
              <a:rPr lang="en-US" dirty="0" smtClean="0"/>
              <a:t>3</a:t>
            </a:r>
            <a:endParaRPr lang="en-US" dirty="0"/>
          </a:p>
        </p:txBody>
      </p:sp>
    </p:spTree>
    <p:extLst>
      <p:ext uri="{BB962C8B-B14F-4D97-AF65-F5344CB8AC3E}">
        <p14:creationId xmlns:p14="http://schemas.microsoft.com/office/powerpoint/2010/main" val="33292808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b="333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2438400" y="1905000"/>
            <a:ext cx="2590800" cy="92333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 typeface="Wingdings" pitchFamily="2" charset="2"/>
              <a:buChar char="§"/>
            </a:pPr>
            <a:r>
              <a:rPr lang="en-US" altLang="en-US" sz="1800">
                <a:solidFill>
                  <a:srgbClr val="FF0000"/>
                </a:solidFill>
              </a:rPr>
              <a:t>Mandatory Selections</a:t>
            </a:r>
          </a:p>
          <a:p>
            <a:pPr lvl="1" eaLnBrk="1" hangingPunct="1">
              <a:spcBef>
                <a:spcPct val="0"/>
              </a:spcBef>
              <a:buFont typeface="Wingdings" pitchFamily="2" charset="2"/>
              <a:buChar char="§"/>
            </a:pPr>
            <a:r>
              <a:rPr lang="en-US" altLang="en-US" sz="1800">
                <a:solidFill>
                  <a:srgbClr val="FF0000"/>
                </a:solidFill>
              </a:rPr>
              <a:t>Risk Factors</a:t>
            </a:r>
          </a:p>
          <a:p>
            <a:pPr lvl="1" eaLnBrk="1" hangingPunct="1">
              <a:spcBef>
                <a:spcPct val="0"/>
              </a:spcBef>
              <a:buFont typeface="Wingdings" pitchFamily="2" charset="2"/>
              <a:buChar char="§"/>
            </a:pPr>
            <a:r>
              <a:rPr lang="en-US" altLang="en-US" sz="1800">
                <a:solidFill>
                  <a:srgbClr val="FF0000"/>
                </a:solidFill>
              </a:rPr>
              <a:t>Contraindications</a:t>
            </a:r>
          </a:p>
        </p:txBody>
      </p:sp>
      <p:sp>
        <p:nvSpPr>
          <p:cNvPr id="10244" name="Line 5"/>
          <p:cNvSpPr>
            <a:spLocks noChangeShapeType="1"/>
          </p:cNvSpPr>
          <p:nvPr/>
        </p:nvSpPr>
        <p:spPr bwMode="auto">
          <a:xfrm>
            <a:off x="5105400" y="2286000"/>
            <a:ext cx="381000" cy="0"/>
          </a:xfrm>
          <a:prstGeom prst="line">
            <a:avLst/>
          </a:prstGeom>
          <a:noFill/>
          <a:ln w="349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5" name="Line 6"/>
          <p:cNvSpPr>
            <a:spLocks noChangeShapeType="1"/>
          </p:cNvSpPr>
          <p:nvPr/>
        </p:nvSpPr>
        <p:spPr bwMode="auto">
          <a:xfrm flipH="1">
            <a:off x="1981200" y="2362200"/>
            <a:ext cx="457200" cy="0"/>
          </a:xfrm>
          <a:prstGeom prst="line">
            <a:avLst/>
          </a:prstGeom>
          <a:noFill/>
          <a:ln w="349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6" name="Line 8"/>
          <p:cNvSpPr>
            <a:spLocks noChangeShapeType="1"/>
          </p:cNvSpPr>
          <p:nvPr/>
        </p:nvSpPr>
        <p:spPr bwMode="auto">
          <a:xfrm flipH="1">
            <a:off x="990600" y="4876800"/>
            <a:ext cx="4572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8043169" y="6383045"/>
            <a:ext cx="816746" cy="369332"/>
          </a:xfrm>
          <a:prstGeom prst="rect">
            <a:avLst/>
          </a:prstGeom>
          <a:noFill/>
        </p:spPr>
        <p:txBody>
          <a:bodyPr wrap="square" rtlCol="0">
            <a:spAutoFit/>
          </a:bodyPr>
          <a:lstStyle/>
          <a:p>
            <a:r>
              <a:rPr lang="en-US" dirty="0" smtClean="0"/>
              <a:t>30</a:t>
            </a:r>
            <a:endParaRPr lang="en-US" dirty="0"/>
          </a:p>
        </p:txBody>
      </p:sp>
    </p:spTree>
    <p:extLst>
      <p:ext uri="{BB962C8B-B14F-4D97-AF65-F5344CB8AC3E}">
        <p14:creationId xmlns:p14="http://schemas.microsoft.com/office/powerpoint/2010/main" val="7655365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75"/>
            <a:ext cx="9144000" cy="682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a:off x="2286000" y="1981200"/>
            <a:ext cx="1752600"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rot="10800000" flipV="1">
            <a:off x="4419600" y="1981200"/>
            <a:ext cx="914400"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11270" idx="2"/>
          </p:cNvCxnSpPr>
          <p:nvPr/>
        </p:nvCxnSpPr>
        <p:spPr>
          <a:xfrm flipH="1">
            <a:off x="1524000" y="3175576"/>
            <a:ext cx="2667000" cy="10102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270" name="Rectangle 6"/>
          <p:cNvSpPr>
            <a:spLocks noChangeArrowheads="1"/>
          </p:cNvSpPr>
          <p:nvPr/>
        </p:nvSpPr>
        <p:spPr bwMode="auto">
          <a:xfrm>
            <a:off x="2743200" y="2590801"/>
            <a:ext cx="2895600" cy="584775"/>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en-US" altLang="en-US" sz="1600" b="1">
                <a:solidFill>
                  <a:srgbClr val="FF0000"/>
                </a:solidFill>
                <a:cs typeface="Arial" pitchFamily="34" charset="0"/>
              </a:rPr>
              <a:t>Prophylaxis Recommendation</a:t>
            </a:r>
            <a:endParaRPr lang="en-US" altLang="en-US" sz="1600" b="1">
              <a:solidFill>
                <a:srgbClr val="FF0000"/>
              </a:solidFill>
            </a:endParaRPr>
          </a:p>
        </p:txBody>
      </p:sp>
      <p:sp>
        <p:nvSpPr>
          <p:cNvPr id="2" name="TextBox 1"/>
          <p:cNvSpPr txBox="1"/>
          <p:nvPr/>
        </p:nvSpPr>
        <p:spPr>
          <a:xfrm>
            <a:off x="8522563" y="6454066"/>
            <a:ext cx="523783" cy="369332"/>
          </a:xfrm>
          <a:prstGeom prst="rect">
            <a:avLst/>
          </a:prstGeom>
          <a:noFill/>
        </p:spPr>
        <p:txBody>
          <a:bodyPr wrap="square" rtlCol="0">
            <a:spAutoFit/>
          </a:bodyPr>
          <a:lstStyle/>
          <a:p>
            <a:r>
              <a:rPr lang="en-US" dirty="0" smtClean="0"/>
              <a:t>31</a:t>
            </a:r>
            <a:endParaRPr lang="en-US" dirty="0"/>
          </a:p>
        </p:txBody>
      </p:sp>
    </p:spTree>
    <p:extLst>
      <p:ext uri="{BB962C8B-B14F-4D97-AF65-F5344CB8AC3E}">
        <p14:creationId xmlns:p14="http://schemas.microsoft.com/office/powerpoint/2010/main" val="732078117"/>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b="3751"/>
          <a:stretch>
            <a:fillRect/>
          </a:stretch>
        </p:blipFill>
        <p:spPr bwMode="auto">
          <a:xfrm>
            <a:off x="0" y="1"/>
            <a:ext cx="9144000" cy="681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6"/>
          <p:cNvSpPr txBox="1">
            <a:spLocks noChangeArrowheads="1"/>
          </p:cNvSpPr>
          <p:nvPr/>
        </p:nvSpPr>
        <p:spPr bwMode="auto">
          <a:xfrm>
            <a:off x="38100" y="5108575"/>
            <a:ext cx="2362200" cy="1200329"/>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a:solidFill>
                  <a:srgbClr val="FF0000"/>
                </a:solidFill>
              </a:rPr>
              <a:t>Documentation of Risk Assessment</a:t>
            </a:r>
          </a:p>
        </p:txBody>
      </p:sp>
      <p:sp>
        <p:nvSpPr>
          <p:cNvPr id="12292" name="Oval 9"/>
          <p:cNvSpPr>
            <a:spLocks noChangeArrowheads="1"/>
          </p:cNvSpPr>
          <p:nvPr/>
        </p:nvSpPr>
        <p:spPr bwMode="auto">
          <a:xfrm>
            <a:off x="2057400" y="3733800"/>
            <a:ext cx="6172200" cy="18288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a:p>
        </p:txBody>
      </p:sp>
      <p:sp>
        <p:nvSpPr>
          <p:cNvPr id="2" name="TextBox 1"/>
          <p:cNvSpPr txBox="1"/>
          <p:nvPr/>
        </p:nvSpPr>
        <p:spPr>
          <a:xfrm>
            <a:off x="8229600" y="6308904"/>
            <a:ext cx="719091" cy="369332"/>
          </a:xfrm>
          <a:prstGeom prst="rect">
            <a:avLst/>
          </a:prstGeom>
          <a:noFill/>
        </p:spPr>
        <p:txBody>
          <a:bodyPr wrap="square" rtlCol="0">
            <a:spAutoFit/>
          </a:bodyPr>
          <a:lstStyle/>
          <a:p>
            <a:r>
              <a:rPr lang="en-US" dirty="0" smtClean="0"/>
              <a:t>32</a:t>
            </a:r>
            <a:endParaRPr lang="en-US" dirty="0"/>
          </a:p>
        </p:txBody>
      </p:sp>
    </p:spTree>
    <p:extLst>
      <p:ext uri="{BB962C8B-B14F-4D97-AF65-F5344CB8AC3E}">
        <p14:creationId xmlns:p14="http://schemas.microsoft.com/office/powerpoint/2010/main" val="3011295194"/>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0264" y="785675"/>
            <a:ext cx="8229600" cy="838200"/>
          </a:xfrm>
        </p:spPr>
        <p:txBody>
          <a:bodyPr/>
          <a:lstStyle/>
          <a:p>
            <a:r>
              <a:rPr lang="en-US" dirty="0" smtClean="0"/>
              <a:t>TJC and SCIP Measures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Relatively low bar</a:t>
            </a:r>
          </a:p>
          <a:p>
            <a:r>
              <a:rPr lang="en-US" dirty="0" smtClean="0"/>
              <a:t>Do not drive rapid cycle QI</a:t>
            </a:r>
          </a:p>
          <a:p>
            <a:r>
              <a:rPr lang="en-US" dirty="0" smtClean="0"/>
              <a:t>Looks only at set points in hospitalization</a:t>
            </a:r>
          </a:p>
          <a:p>
            <a:pPr lvl="1"/>
            <a:r>
              <a:rPr lang="en-US" dirty="0" smtClean="0"/>
              <a:t>Does not address patients who “fall off” protocol</a:t>
            </a:r>
          </a:p>
          <a:p>
            <a:r>
              <a:rPr lang="en-US" dirty="0" smtClean="0"/>
              <a:t>TJC measures:  any prophylaxis =  adequate prophylaxis</a:t>
            </a:r>
          </a:p>
          <a:p>
            <a:endParaRPr lang="en-US" dirty="0"/>
          </a:p>
          <a:p>
            <a:pPr marL="0" indent="0">
              <a:buNone/>
            </a:pPr>
            <a:endParaRPr lang="en-US" dirty="0"/>
          </a:p>
          <a:p>
            <a:pPr marL="0" indent="0">
              <a:buNone/>
            </a:pPr>
            <a:r>
              <a:rPr lang="en-US" dirty="0" smtClean="0"/>
              <a:t>Go Beyond Core Measures to achieve better results</a:t>
            </a:r>
          </a:p>
          <a:p>
            <a:r>
              <a:rPr lang="en-US" dirty="0" smtClean="0"/>
              <a:t>Judge adequacy of prophylaxis by adherence to your protocol </a:t>
            </a:r>
          </a:p>
          <a:p>
            <a:r>
              <a:rPr lang="en-US" dirty="0" smtClean="0"/>
              <a:t>HA VTE = readmitted cases with new VTE +  those not present on admission</a:t>
            </a:r>
          </a:p>
          <a:p>
            <a:r>
              <a:rPr lang="en-US" dirty="0" smtClean="0"/>
              <a:t>Monitor for lapses in care on a day-to-day basis</a:t>
            </a:r>
          </a:p>
          <a:p>
            <a:pPr marL="0" indent="0">
              <a:buNone/>
            </a:pPr>
            <a:endParaRPr lang="en-US" dirty="0"/>
          </a:p>
        </p:txBody>
      </p:sp>
      <p:sp>
        <p:nvSpPr>
          <p:cNvPr id="5" name="TextBox 4"/>
          <p:cNvSpPr txBox="1"/>
          <p:nvPr/>
        </p:nvSpPr>
        <p:spPr>
          <a:xfrm>
            <a:off x="457200" y="316065"/>
            <a:ext cx="3116063" cy="369332"/>
          </a:xfrm>
          <a:prstGeom prst="rect">
            <a:avLst/>
          </a:prstGeom>
          <a:noFill/>
        </p:spPr>
        <p:txBody>
          <a:bodyPr wrap="square" rtlCol="0">
            <a:spAutoFit/>
          </a:bodyPr>
          <a:lstStyle/>
          <a:p>
            <a:r>
              <a:rPr lang="en-US" dirty="0" smtClean="0">
                <a:solidFill>
                  <a:schemeClr val="bg1"/>
                </a:solidFill>
              </a:rPr>
              <a:t>Measures</a:t>
            </a:r>
            <a:endParaRPr lang="en-US" dirty="0">
              <a:solidFill>
                <a:schemeClr val="bg1"/>
              </a:solidFill>
            </a:endParaRPr>
          </a:p>
        </p:txBody>
      </p:sp>
      <p:sp>
        <p:nvSpPr>
          <p:cNvPr id="6" name="TextBox 5"/>
          <p:cNvSpPr txBox="1"/>
          <p:nvPr/>
        </p:nvSpPr>
        <p:spPr>
          <a:xfrm>
            <a:off x="8060924" y="6454066"/>
            <a:ext cx="838940" cy="369332"/>
          </a:xfrm>
          <a:prstGeom prst="rect">
            <a:avLst/>
          </a:prstGeom>
          <a:noFill/>
        </p:spPr>
        <p:txBody>
          <a:bodyPr wrap="square" rtlCol="0">
            <a:spAutoFit/>
          </a:bodyPr>
          <a:lstStyle/>
          <a:p>
            <a:r>
              <a:rPr lang="en-US" dirty="0" smtClean="0"/>
              <a:t>33</a:t>
            </a:r>
            <a:endParaRPr lang="en-US" dirty="0"/>
          </a:p>
        </p:txBody>
      </p:sp>
    </p:spTree>
    <p:extLst>
      <p:ext uri="{BB962C8B-B14F-4D97-AF65-F5344CB8AC3E}">
        <p14:creationId xmlns:p14="http://schemas.microsoft.com/office/powerpoint/2010/main" val="40817059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8000"/>
            <a:ext cx="9144000" cy="838200"/>
          </a:xfrm>
        </p:spPr>
        <p:txBody>
          <a:bodyPr>
            <a:normAutofit/>
          </a:bodyPr>
          <a:lstStyle/>
          <a:p>
            <a:r>
              <a:rPr lang="en-US" dirty="0" smtClean="0"/>
              <a:t>Outcomes measure for HA VTE and</a:t>
            </a:r>
            <a:r>
              <a:rPr lang="en-US" dirty="0"/>
              <a:t> </a:t>
            </a:r>
            <a:r>
              <a:rPr lang="en-US" dirty="0" smtClean="0"/>
              <a:t>Preventable VTE</a:t>
            </a:r>
            <a:endParaRPr lang="en-US" dirty="0"/>
          </a:p>
        </p:txBody>
      </p:sp>
      <p:sp>
        <p:nvSpPr>
          <p:cNvPr id="3" name="Content Placeholder 2"/>
          <p:cNvSpPr>
            <a:spLocks noGrp="1"/>
          </p:cNvSpPr>
          <p:nvPr>
            <p:ph idx="1"/>
          </p:nvPr>
        </p:nvSpPr>
        <p:spPr>
          <a:xfrm>
            <a:off x="457202" y="1758601"/>
            <a:ext cx="8229599" cy="4784833"/>
          </a:xfrm>
        </p:spPr>
        <p:txBody>
          <a:bodyPr>
            <a:normAutofit fontScale="92500" lnSpcReduction="10000"/>
          </a:bodyPr>
          <a:lstStyle/>
          <a:p>
            <a:r>
              <a:rPr lang="en-US" dirty="0" smtClean="0"/>
              <a:t>Real time capture using imaging system,  and concurrent review of cases to see if they are HA or community acquired, preventable / not preventable. </a:t>
            </a:r>
            <a:r>
              <a:rPr lang="en-US" dirty="0"/>
              <a:t>Not practical for </a:t>
            </a:r>
            <a:r>
              <a:rPr lang="en-US" dirty="0" smtClean="0"/>
              <a:t>most, but may be gold standard.  </a:t>
            </a:r>
            <a:r>
              <a:rPr lang="en-US" dirty="0"/>
              <a:t> </a:t>
            </a:r>
            <a:endParaRPr lang="en-US" dirty="0" smtClean="0"/>
          </a:p>
          <a:p>
            <a:endParaRPr lang="en-US" dirty="0"/>
          </a:p>
          <a:p>
            <a:r>
              <a:rPr lang="en-US" dirty="0" smtClean="0"/>
              <a:t>Improved methodology using administrative data </a:t>
            </a:r>
          </a:p>
          <a:p>
            <a:pPr lvl="1"/>
            <a:r>
              <a:rPr lang="en-US" sz="1900" dirty="0" smtClean="0"/>
              <a:t>Captures readmitted patients as well as those with POA = No</a:t>
            </a:r>
          </a:p>
          <a:p>
            <a:pPr lvl="1"/>
            <a:r>
              <a:rPr lang="en-US" sz="1900" dirty="0" smtClean="0"/>
              <a:t>Captures UE DVT, but tracks them separately</a:t>
            </a:r>
          </a:p>
          <a:p>
            <a:pPr lvl="1"/>
            <a:r>
              <a:rPr lang="en-US" sz="1900" dirty="0" smtClean="0"/>
              <a:t>Higher bar for ‘preventable’</a:t>
            </a:r>
          </a:p>
          <a:p>
            <a:pPr lvl="1"/>
            <a:r>
              <a:rPr lang="en-US" sz="1900" dirty="0" smtClean="0"/>
              <a:t>Audits to validate coding</a:t>
            </a:r>
          </a:p>
          <a:p>
            <a:pPr marL="0" indent="0">
              <a:buNone/>
            </a:pPr>
            <a:endParaRPr lang="en-US" dirty="0"/>
          </a:p>
          <a:p>
            <a:r>
              <a:rPr lang="en-US" dirty="0" smtClean="0"/>
              <a:t>Administrative coding Caveats</a:t>
            </a:r>
            <a:endParaRPr lang="en-US" dirty="0"/>
          </a:p>
        </p:txBody>
      </p:sp>
      <p:sp>
        <p:nvSpPr>
          <p:cNvPr id="5" name="TextBox 4"/>
          <p:cNvSpPr txBox="1"/>
          <p:nvPr/>
        </p:nvSpPr>
        <p:spPr>
          <a:xfrm>
            <a:off x="310718" y="284085"/>
            <a:ext cx="3124940" cy="369332"/>
          </a:xfrm>
          <a:prstGeom prst="rect">
            <a:avLst/>
          </a:prstGeom>
          <a:noFill/>
        </p:spPr>
        <p:txBody>
          <a:bodyPr wrap="square" rtlCol="0">
            <a:spAutoFit/>
          </a:bodyPr>
          <a:lstStyle/>
          <a:p>
            <a:r>
              <a:rPr lang="en-US" dirty="0" smtClean="0">
                <a:solidFill>
                  <a:schemeClr val="bg1"/>
                </a:solidFill>
              </a:rPr>
              <a:t>Measures</a:t>
            </a:r>
            <a:endParaRPr lang="en-US" dirty="0">
              <a:solidFill>
                <a:schemeClr val="bg1"/>
              </a:solidFill>
            </a:endParaRPr>
          </a:p>
        </p:txBody>
      </p:sp>
      <p:sp>
        <p:nvSpPr>
          <p:cNvPr id="6" name="TextBox 5"/>
          <p:cNvSpPr txBox="1"/>
          <p:nvPr/>
        </p:nvSpPr>
        <p:spPr>
          <a:xfrm>
            <a:off x="8362765" y="6329779"/>
            <a:ext cx="559293" cy="369332"/>
          </a:xfrm>
          <a:prstGeom prst="rect">
            <a:avLst/>
          </a:prstGeom>
          <a:noFill/>
        </p:spPr>
        <p:txBody>
          <a:bodyPr wrap="square" rtlCol="0">
            <a:spAutoFit/>
          </a:bodyPr>
          <a:lstStyle/>
          <a:p>
            <a:r>
              <a:rPr lang="en-US" dirty="0" smtClean="0"/>
              <a:t>34</a:t>
            </a:r>
            <a:endParaRPr lang="en-US" dirty="0"/>
          </a:p>
        </p:txBody>
      </p:sp>
    </p:spTree>
    <p:extLst>
      <p:ext uri="{BB962C8B-B14F-4D97-AF65-F5344CB8AC3E}">
        <p14:creationId xmlns:p14="http://schemas.microsoft.com/office/powerpoint/2010/main" val="2386457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2" y="735398"/>
            <a:ext cx="8485200" cy="980004"/>
          </a:xfrm>
        </p:spPr>
        <p:txBody>
          <a:bodyPr/>
          <a:lstStyle/>
          <a:p>
            <a:r>
              <a:rPr lang="en-US" dirty="0" smtClean="0"/>
              <a:t>Need to address all common failures in process</a:t>
            </a:r>
            <a:endParaRPr lang="en-US" dirty="0"/>
          </a:p>
        </p:txBody>
      </p:sp>
      <p:sp>
        <p:nvSpPr>
          <p:cNvPr id="3" name="Content Placeholder 2"/>
          <p:cNvSpPr>
            <a:spLocks noGrp="1"/>
          </p:cNvSpPr>
          <p:nvPr>
            <p:ph idx="1"/>
          </p:nvPr>
        </p:nvSpPr>
        <p:spPr>
          <a:xfrm>
            <a:off x="457202" y="1600202"/>
            <a:ext cx="8229599" cy="4419599"/>
          </a:xfrm>
        </p:spPr>
        <p:txBody>
          <a:bodyPr>
            <a:normAutofit fontScale="77500" lnSpcReduction="20000"/>
          </a:bodyPr>
          <a:lstStyle/>
          <a:p>
            <a:r>
              <a:rPr lang="en-US" i="1" dirty="0" smtClean="0">
                <a:solidFill>
                  <a:schemeClr val="tx1"/>
                </a:solidFill>
              </a:rPr>
              <a:t>No protocol / standardized order sets</a:t>
            </a:r>
          </a:p>
          <a:p>
            <a:r>
              <a:rPr lang="en-US" i="1" dirty="0" smtClean="0">
                <a:solidFill>
                  <a:schemeClr val="tx1"/>
                </a:solidFill>
              </a:rPr>
              <a:t>Order sets / prompts for VTE P in place, but no guidance</a:t>
            </a:r>
          </a:p>
          <a:p>
            <a:r>
              <a:rPr lang="en-US" i="1" dirty="0" smtClean="0">
                <a:solidFill>
                  <a:schemeClr val="tx1"/>
                </a:solidFill>
              </a:rPr>
              <a:t>Order sets with guidance in place but bypassed</a:t>
            </a:r>
          </a:p>
          <a:p>
            <a:r>
              <a:rPr lang="en-US" i="1" dirty="0" smtClean="0">
                <a:solidFill>
                  <a:schemeClr val="tx1"/>
                </a:solidFill>
              </a:rPr>
              <a:t>Order sets with guidance in place and used, but used incorrectly</a:t>
            </a:r>
          </a:p>
          <a:p>
            <a:r>
              <a:rPr lang="en-US" dirty="0" smtClean="0">
                <a:solidFill>
                  <a:schemeClr val="tx1"/>
                </a:solidFill>
              </a:rPr>
              <a:t>Patient gets placed on right prophylaxis, but VTE / bleeding risk changes and adjustment not made.</a:t>
            </a:r>
          </a:p>
          <a:p>
            <a:r>
              <a:rPr lang="en-US" dirty="0" smtClean="0">
                <a:solidFill>
                  <a:schemeClr val="tx1"/>
                </a:solidFill>
              </a:rPr>
              <a:t>Prophylaxis gets missed / changed on transfer / </a:t>
            </a:r>
            <a:r>
              <a:rPr lang="en-US" dirty="0" err="1" smtClean="0">
                <a:solidFill>
                  <a:schemeClr val="tx1"/>
                </a:solidFill>
              </a:rPr>
              <a:t>peri</a:t>
            </a:r>
            <a:r>
              <a:rPr lang="en-US" dirty="0" smtClean="0">
                <a:solidFill>
                  <a:schemeClr val="tx1"/>
                </a:solidFill>
              </a:rPr>
              <a:t>-op setting</a:t>
            </a:r>
          </a:p>
          <a:p>
            <a:r>
              <a:rPr lang="en-US" dirty="0" smtClean="0">
                <a:solidFill>
                  <a:schemeClr val="tx1"/>
                </a:solidFill>
              </a:rPr>
              <a:t>Correct prophylaxis ordered, but not administered, or patient refuses. </a:t>
            </a:r>
          </a:p>
          <a:p>
            <a:r>
              <a:rPr lang="en-US" dirty="0" smtClean="0">
                <a:solidFill>
                  <a:schemeClr val="tx1"/>
                </a:solidFill>
              </a:rPr>
              <a:t>Patient not mobilized optimally</a:t>
            </a:r>
          </a:p>
          <a:p>
            <a:r>
              <a:rPr lang="en-US" dirty="0" smtClean="0">
                <a:solidFill>
                  <a:schemeClr val="tx1"/>
                </a:solidFill>
              </a:rPr>
              <a:t>Preventable risk factors (central line) not optimally managed</a:t>
            </a:r>
          </a:p>
          <a:p>
            <a:r>
              <a:rPr lang="en-US" dirty="0" smtClean="0">
                <a:solidFill>
                  <a:schemeClr val="tx1"/>
                </a:solidFill>
              </a:rPr>
              <a:t>Patient had indication for extended duration prophylaxis, but did not get it</a:t>
            </a:r>
            <a:endParaRPr lang="en-US" dirty="0">
              <a:solidFill>
                <a:schemeClr val="tx1"/>
              </a:solidFill>
            </a:endParaRPr>
          </a:p>
        </p:txBody>
      </p:sp>
      <p:sp>
        <p:nvSpPr>
          <p:cNvPr id="5" name="TextBox 4"/>
          <p:cNvSpPr txBox="1"/>
          <p:nvPr/>
        </p:nvSpPr>
        <p:spPr>
          <a:xfrm>
            <a:off x="388800" y="309600"/>
            <a:ext cx="3124800" cy="369332"/>
          </a:xfrm>
          <a:prstGeom prst="rect">
            <a:avLst/>
          </a:prstGeom>
          <a:noFill/>
        </p:spPr>
        <p:txBody>
          <a:bodyPr wrap="square" rtlCol="0">
            <a:spAutoFit/>
          </a:bodyPr>
          <a:lstStyle/>
          <a:p>
            <a:r>
              <a:rPr lang="en-US" dirty="0" smtClean="0">
                <a:solidFill>
                  <a:schemeClr val="bg1"/>
                </a:solidFill>
              </a:rPr>
              <a:t>Key to success</a:t>
            </a:r>
            <a:endParaRPr lang="en-US" dirty="0">
              <a:solidFill>
                <a:schemeClr val="bg1"/>
              </a:solidFill>
            </a:endParaRPr>
          </a:p>
        </p:txBody>
      </p:sp>
      <p:sp>
        <p:nvSpPr>
          <p:cNvPr id="6" name="TextBox 5"/>
          <p:cNvSpPr txBox="1"/>
          <p:nvPr/>
        </p:nvSpPr>
        <p:spPr>
          <a:xfrm>
            <a:off x="8265111" y="6312023"/>
            <a:ext cx="577048" cy="369332"/>
          </a:xfrm>
          <a:prstGeom prst="rect">
            <a:avLst/>
          </a:prstGeom>
          <a:noFill/>
        </p:spPr>
        <p:txBody>
          <a:bodyPr wrap="square" rtlCol="0">
            <a:spAutoFit/>
          </a:bodyPr>
          <a:lstStyle/>
          <a:p>
            <a:r>
              <a:rPr lang="en-US" dirty="0" smtClean="0"/>
              <a:t>35</a:t>
            </a:r>
            <a:endParaRPr lang="en-US" dirty="0"/>
          </a:p>
        </p:txBody>
      </p:sp>
    </p:spTree>
    <p:extLst>
      <p:ext uri="{BB962C8B-B14F-4D97-AF65-F5344CB8AC3E}">
        <p14:creationId xmlns:p14="http://schemas.microsoft.com/office/powerpoint/2010/main" val="258144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idx="4294967295"/>
          </p:nvPr>
        </p:nvSpPr>
        <p:spPr>
          <a:xfrm>
            <a:off x="441913" y="771438"/>
            <a:ext cx="8370887" cy="1143000"/>
          </a:xfrm>
          <a:prstGeom prst="rect">
            <a:avLst/>
          </a:prstGeom>
        </p:spPr>
        <p:txBody>
          <a:bodyPr>
            <a:normAutofit fontScale="90000"/>
          </a:bodyPr>
          <a:lstStyle/>
          <a:p>
            <a:pPr algn="ctr">
              <a:defRPr/>
            </a:pPr>
            <a:r>
              <a:rPr lang="en-US" sz="4000" dirty="0" smtClean="0">
                <a:solidFill>
                  <a:schemeClr val="tx1"/>
                </a:solidFill>
              </a:rPr>
              <a:t>Strategies for VTE Prevention</a:t>
            </a:r>
            <a:br>
              <a:rPr lang="en-US" sz="4000" dirty="0" smtClean="0">
                <a:solidFill>
                  <a:schemeClr val="tx1"/>
                </a:solidFill>
              </a:rPr>
            </a:br>
            <a:r>
              <a:rPr lang="en-US" sz="4000" dirty="0" smtClean="0">
                <a:solidFill>
                  <a:schemeClr val="tx1"/>
                </a:solidFill>
              </a:rPr>
              <a:t>Beyond order sets </a:t>
            </a:r>
            <a:endParaRPr lang="en-US" sz="4000" dirty="0">
              <a:solidFill>
                <a:schemeClr val="tx1"/>
              </a:solidFill>
            </a:endParaRPr>
          </a:p>
        </p:txBody>
      </p:sp>
      <p:sp>
        <p:nvSpPr>
          <p:cNvPr id="1379330" name="Rectangle 3"/>
          <p:cNvSpPr>
            <a:spLocks noGrp="1" noChangeArrowheads="1"/>
          </p:cNvSpPr>
          <p:nvPr>
            <p:ph type="body" idx="4294967295"/>
          </p:nvPr>
        </p:nvSpPr>
        <p:spPr>
          <a:xfrm>
            <a:off x="773113" y="2425739"/>
            <a:ext cx="7915275" cy="4657725"/>
          </a:xfrm>
          <a:prstGeom prst="rect">
            <a:avLst/>
          </a:prstGeom>
        </p:spPr>
        <p:txBody>
          <a:bodyPr>
            <a:normAutofit fontScale="55000" lnSpcReduction="20000"/>
          </a:bodyPr>
          <a:lstStyle/>
          <a:p>
            <a:pPr>
              <a:lnSpc>
                <a:spcPct val="90000"/>
              </a:lnSpc>
            </a:pPr>
            <a:r>
              <a:rPr lang="en-US" sz="4000" i="1" dirty="0" smtClean="0">
                <a:solidFill>
                  <a:schemeClr val="tx1"/>
                </a:solidFill>
              </a:rPr>
              <a:t>Good protocol driven order set is well integrated</a:t>
            </a:r>
          </a:p>
          <a:p>
            <a:pPr>
              <a:lnSpc>
                <a:spcPct val="90000"/>
              </a:lnSpc>
            </a:pPr>
            <a:r>
              <a:rPr lang="en-US" sz="4000" dirty="0" smtClean="0">
                <a:solidFill>
                  <a:schemeClr val="tx1"/>
                </a:solidFill>
              </a:rPr>
              <a:t>Assessing administration / adherence</a:t>
            </a:r>
          </a:p>
          <a:p>
            <a:pPr lvl="1">
              <a:lnSpc>
                <a:spcPct val="90000"/>
              </a:lnSpc>
            </a:pPr>
            <a:r>
              <a:rPr lang="en-US" sz="3600" dirty="0" smtClean="0">
                <a:solidFill>
                  <a:schemeClr val="tx1"/>
                </a:solidFill>
              </a:rPr>
              <a:t>(not just orders)</a:t>
            </a:r>
          </a:p>
          <a:p>
            <a:pPr>
              <a:lnSpc>
                <a:spcPct val="90000"/>
              </a:lnSpc>
            </a:pPr>
            <a:r>
              <a:rPr lang="en-US" sz="4000" dirty="0" smtClean="0">
                <a:solidFill>
                  <a:schemeClr val="tx1"/>
                </a:solidFill>
              </a:rPr>
              <a:t>Alert Systems</a:t>
            </a:r>
          </a:p>
          <a:p>
            <a:pPr lvl="1">
              <a:lnSpc>
                <a:spcPct val="90000"/>
              </a:lnSpc>
            </a:pPr>
            <a:r>
              <a:rPr lang="en-US" sz="3500" dirty="0" smtClean="0">
                <a:solidFill>
                  <a:schemeClr val="tx1"/>
                </a:solidFill>
              </a:rPr>
              <a:t>Electronic  alerts (E-alerts)</a:t>
            </a:r>
          </a:p>
          <a:p>
            <a:pPr lvl="1">
              <a:lnSpc>
                <a:spcPct val="90000"/>
              </a:lnSpc>
            </a:pPr>
            <a:r>
              <a:rPr lang="en-US" sz="3500" dirty="0" smtClean="0">
                <a:solidFill>
                  <a:schemeClr val="tx1"/>
                </a:solidFill>
              </a:rPr>
              <a:t>Human alerts</a:t>
            </a:r>
          </a:p>
          <a:p>
            <a:pPr>
              <a:lnSpc>
                <a:spcPct val="90000"/>
              </a:lnSpc>
            </a:pPr>
            <a:r>
              <a:rPr lang="en-US" sz="4000" dirty="0" smtClean="0">
                <a:solidFill>
                  <a:schemeClr val="tx1"/>
                </a:solidFill>
              </a:rPr>
              <a:t>Raising situational awareness (</a:t>
            </a:r>
            <a:r>
              <a:rPr lang="en-US" sz="4000" dirty="0" err="1" smtClean="0">
                <a:solidFill>
                  <a:schemeClr val="tx1"/>
                </a:solidFill>
              </a:rPr>
              <a:t>eg</a:t>
            </a:r>
            <a:r>
              <a:rPr lang="en-US" sz="4000" dirty="0" smtClean="0">
                <a:solidFill>
                  <a:schemeClr val="tx1"/>
                </a:solidFill>
              </a:rPr>
              <a:t> checklists)</a:t>
            </a:r>
          </a:p>
          <a:p>
            <a:pPr>
              <a:lnSpc>
                <a:spcPct val="90000"/>
              </a:lnSpc>
            </a:pPr>
            <a:r>
              <a:rPr lang="en-US" sz="4000" dirty="0" smtClean="0">
                <a:solidFill>
                  <a:schemeClr val="tx1"/>
                </a:solidFill>
              </a:rPr>
              <a:t>Audit and feedback</a:t>
            </a:r>
          </a:p>
          <a:p>
            <a:pPr>
              <a:lnSpc>
                <a:spcPct val="90000"/>
              </a:lnSpc>
            </a:pPr>
            <a:r>
              <a:rPr lang="en-US" sz="4000" dirty="0" smtClean="0">
                <a:solidFill>
                  <a:schemeClr val="tx1"/>
                </a:solidFill>
              </a:rPr>
              <a:t>Measure-</a:t>
            </a:r>
            <a:r>
              <a:rPr lang="en-US" sz="4000" dirty="0" err="1" smtClean="0">
                <a:solidFill>
                  <a:schemeClr val="tx1"/>
                </a:solidFill>
              </a:rPr>
              <a:t>vention</a:t>
            </a:r>
            <a:endParaRPr lang="en-US" sz="4000" dirty="0" smtClean="0">
              <a:solidFill>
                <a:schemeClr val="tx1"/>
              </a:solidFill>
            </a:endParaRPr>
          </a:p>
          <a:p>
            <a:pPr>
              <a:lnSpc>
                <a:spcPct val="90000"/>
              </a:lnSpc>
            </a:pPr>
            <a:r>
              <a:rPr lang="en-US" sz="4000" dirty="0" smtClean="0">
                <a:solidFill>
                  <a:schemeClr val="tx1"/>
                </a:solidFill>
              </a:rPr>
              <a:t>Increase activity</a:t>
            </a:r>
          </a:p>
          <a:p>
            <a:pPr>
              <a:lnSpc>
                <a:spcPct val="90000"/>
              </a:lnSpc>
            </a:pPr>
            <a:r>
              <a:rPr lang="en-US" sz="4000" dirty="0" smtClean="0">
                <a:solidFill>
                  <a:schemeClr val="tx1"/>
                </a:solidFill>
              </a:rPr>
              <a:t>Optimize central lines</a:t>
            </a:r>
          </a:p>
          <a:p>
            <a:pPr>
              <a:lnSpc>
                <a:spcPct val="90000"/>
              </a:lnSpc>
            </a:pPr>
            <a:r>
              <a:rPr lang="en-US" sz="4000" dirty="0" smtClean="0">
                <a:solidFill>
                  <a:schemeClr val="tx1"/>
                </a:solidFill>
              </a:rPr>
              <a:t>Focus on extended duration for select populations</a:t>
            </a:r>
          </a:p>
        </p:txBody>
      </p:sp>
      <p:sp>
        <p:nvSpPr>
          <p:cNvPr id="5" name="Slide Number Placeholder 4"/>
          <p:cNvSpPr>
            <a:spLocks noGrp="1"/>
          </p:cNvSpPr>
          <p:nvPr>
            <p:ph type="sldNum" sz="quarter" idx="4294967295"/>
          </p:nvPr>
        </p:nvSpPr>
        <p:spPr>
          <a:xfrm>
            <a:off x="7010400" y="6356350"/>
            <a:ext cx="2133600" cy="365125"/>
          </a:xfrm>
          <a:prstGeom prst="rect">
            <a:avLst/>
          </a:prstGeom>
        </p:spPr>
        <p:txBody>
          <a:bodyPr/>
          <a:lstStyle/>
          <a:p>
            <a:pPr>
              <a:defRPr/>
            </a:pPr>
            <a:fld id="{388E6211-5E0D-4D0D-9548-ED7CA3CCD535}" type="slidenum">
              <a:rPr lang="en-US" smtClean="0">
                <a:solidFill>
                  <a:schemeClr val="bg2"/>
                </a:solidFill>
              </a:rPr>
              <a:pPr>
                <a:defRPr/>
              </a:pPr>
              <a:t>36</a:t>
            </a:fld>
            <a:endParaRPr lang="en-US" dirty="0">
              <a:solidFill>
                <a:schemeClr val="bg2"/>
              </a:solidFill>
            </a:endParaRPr>
          </a:p>
        </p:txBody>
      </p:sp>
      <p:sp>
        <p:nvSpPr>
          <p:cNvPr id="4" name="Slide Number Placeholder 3"/>
          <p:cNvSpPr txBox="1">
            <a:spLocks noGrp="1"/>
          </p:cNvSpPr>
          <p:nvPr/>
        </p:nvSpPr>
        <p:spPr>
          <a:xfrm>
            <a:off x="6553200" y="6356351"/>
            <a:ext cx="2133600" cy="365125"/>
          </a:xfrm>
          <a:prstGeom prst="rect">
            <a:avLst/>
          </a:prstGeom>
          <a:noFill/>
        </p:spPr>
        <p:txBody>
          <a:bodyPr anchor="ctr"/>
          <a:lstStyle/>
          <a:p>
            <a:pPr algn="r" fontAlgn="auto">
              <a:spcBef>
                <a:spcPts val="0"/>
              </a:spcBef>
              <a:spcAft>
                <a:spcPts val="0"/>
              </a:spcAft>
              <a:defRPr/>
            </a:pPr>
            <a:endParaRPr lang="en-US" sz="1200" dirty="0">
              <a:solidFill>
                <a:srgbClr val="FFFFFF"/>
              </a:solidFill>
              <a:latin typeface="+mn-lt"/>
            </a:endParaRPr>
          </a:p>
        </p:txBody>
      </p:sp>
    </p:spTree>
    <p:custDataLst>
      <p:tags r:id="rId1"/>
    </p:custDataLst>
    <p:extLst>
      <p:ext uri="{BB962C8B-B14F-4D97-AF65-F5344CB8AC3E}">
        <p14:creationId xmlns:p14="http://schemas.microsoft.com/office/powerpoint/2010/main" val="37761622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50" y="0"/>
            <a:ext cx="9001705" cy="6858000"/>
          </a:xfrm>
          <a:prstGeom prst="rect">
            <a:avLst/>
          </a:prstGeom>
        </p:spPr>
      </p:pic>
      <p:sp>
        <p:nvSpPr>
          <p:cNvPr id="3" name="TextBox 2"/>
          <p:cNvSpPr txBox="1"/>
          <p:nvPr/>
        </p:nvSpPr>
        <p:spPr>
          <a:xfrm>
            <a:off x="8025414" y="6488668"/>
            <a:ext cx="727969" cy="369332"/>
          </a:xfrm>
          <a:prstGeom prst="rect">
            <a:avLst/>
          </a:prstGeom>
          <a:noFill/>
        </p:spPr>
        <p:txBody>
          <a:bodyPr wrap="square" rtlCol="0">
            <a:spAutoFit/>
          </a:bodyPr>
          <a:lstStyle/>
          <a:p>
            <a:r>
              <a:rPr lang="en-US" dirty="0" smtClean="0"/>
              <a:t>37</a:t>
            </a:r>
            <a:endParaRPr lang="en-US" dirty="0"/>
          </a:p>
        </p:txBody>
      </p:sp>
    </p:spTree>
    <p:extLst>
      <p:ext uri="{BB962C8B-B14F-4D97-AF65-F5344CB8AC3E}">
        <p14:creationId xmlns:p14="http://schemas.microsoft.com/office/powerpoint/2010/main" val="2085007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ChangeArrowheads="1"/>
          </p:cNvSpPr>
          <p:nvPr>
            <p:ph type="title" idx="4294967295"/>
          </p:nvPr>
        </p:nvSpPr>
        <p:spPr>
          <a:xfrm>
            <a:off x="1221419" y="839680"/>
            <a:ext cx="7239000" cy="1143000"/>
          </a:xfrm>
          <a:prstGeom prst="rect">
            <a:avLst/>
          </a:prstGeom>
        </p:spPr>
        <p:txBody>
          <a:bodyPr>
            <a:normAutofit fontScale="90000"/>
          </a:bodyPr>
          <a:lstStyle/>
          <a:p>
            <a:pPr>
              <a:defRPr/>
            </a:pPr>
            <a:r>
              <a:rPr lang="en-US" sz="4000" dirty="0"/>
              <a:t/>
            </a:r>
            <a:br>
              <a:rPr lang="en-US" sz="4000" dirty="0"/>
            </a:br>
            <a:r>
              <a:rPr lang="en-US" sz="4900" dirty="0" smtClean="0"/>
              <a:t>MEASURE-VENTION</a:t>
            </a:r>
            <a:br>
              <a:rPr lang="en-US" sz="4900" dirty="0" smtClean="0"/>
            </a:br>
            <a:r>
              <a:rPr lang="en-US" sz="4900" dirty="0"/>
              <a:t/>
            </a:r>
            <a:br>
              <a:rPr lang="en-US" sz="4900" dirty="0"/>
            </a:br>
            <a:endParaRPr lang="en-US" sz="2400" b="1" i="1" dirty="0"/>
          </a:p>
        </p:txBody>
      </p:sp>
      <p:sp>
        <p:nvSpPr>
          <p:cNvPr id="1400834" name="Rectangle 3"/>
          <p:cNvSpPr>
            <a:spLocks noGrp="1" noChangeArrowheads="1"/>
          </p:cNvSpPr>
          <p:nvPr>
            <p:ph idx="4294967295"/>
          </p:nvPr>
        </p:nvSpPr>
        <p:spPr>
          <a:xfrm>
            <a:off x="457200" y="3662796"/>
            <a:ext cx="8686800" cy="2187588"/>
          </a:xfrm>
          <a:prstGeom prst="rect">
            <a:avLst/>
          </a:prstGeom>
        </p:spPr>
        <p:txBody>
          <a:bodyPr/>
          <a:lstStyle/>
          <a:p>
            <a:pPr marL="0" indent="0">
              <a:buNone/>
            </a:pPr>
            <a:r>
              <a:rPr lang="en-US" sz="2800" dirty="0" smtClean="0">
                <a:solidFill>
                  <a:schemeClr val="tx1"/>
                </a:solidFill>
              </a:rPr>
              <a:t>Identify suboptimal prophylaxis </a:t>
            </a:r>
            <a:r>
              <a:rPr lang="en-US" sz="2800" b="1" dirty="0" smtClean="0">
                <a:solidFill>
                  <a:schemeClr val="tx1"/>
                </a:solidFill>
              </a:rPr>
              <a:t>in real time  </a:t>
            </a:r>
          </a:p>
          <a:p>
            <a:pPr marL="990600" lvl="1" indent="-533400"/>
            <a:r>
              <a:rPr lang="en-US" sz="2800" dirty="0" smtClean="0">
                <a:solidFill>
                  <a:schemeClr val="tx1"/>
                </a:solidFill>
              </a:rPr>
              <a:t>Ongoing assessment</a:t>
            </a:r>
            <a:endParaRPr lang="en-US" sz="2800" u="sng" dirty="0" smtClean="0">
              <a:solidFill>
                <a:schemeClr val="tx1"/>
              </a:solidFill>
            </a:endParaRPr>
          </a:p>
          <a:p>
            <a:pPr marL="990600" lvl="1" indent="-533400"/>
            <a:r>
              <a:rPr lang="en-US" sz="2800" dirty="0" smtClean="0">
                <a:solidFill>
                  <a:schemeClr val="tx1"/>
                </a:solidFill>
              </a:rPr>
              <a:t>Use for real-time intervention</a:t>
            </a:r>
            <a:endParaRPr lang="en-US" sz="2800" u="sng" dirty="0" smtClean="0">
              <a:solidFill>
                <a:schemeClr val="tx1"/>
              </a:solidFill>
            </a:endParaRPr>
          </a:p>
          <a:p>
            <a:pPr marL="990600" lvl="1" indent="-533400">
              <a:buFontTx/>
              <a:buAutoNum type="arabicParenR"/>
            </a:pPr>
            <a:endParaRPr lang="en-US" dirty="0" smtClean="0">
              <a:solidFill>
                <a:schemeClr val="tx1"/>
              </a:solidFill>
            </a:endParaRPr>
          </a:p>
        </p:txBody>
      </p:sp>
      <p:sp>
        <p:nvSpPr>
          <p:cNvPr id="5" name="TextBox 4"/>
          <p:cNvSpPr txBox="1"/>
          <p:nvPr/>
        </p:nvSpPr>
        <p:spPr>
          <a:xfrm>
            <a:off x="457200" y="2272183"/>
            <a:ext cx="8466083" cy="892552"/>
          </a:xfrm>
          <a:prstGeom prst="rect">
            <a:avLst/>
          </a:prstGeom>
          <a:noFill/>
        </p:spPr>
        <p:txBody>
          <a:bodyPr wrap="square">
            <a:spAutoFit/>
          </a:bodyPr>
          <a:lstStyle/>
          <a:p>
            <a:pPr>
              <a:defRPr/>
            </a:pPr>
            <a:r>
              <a:rPr lang="en-US" sz="2400" dirty="0"/>
              <a:t>Daily </a:t>
            </a:r>
            <a:r>
              <a:rPr lang="en-US" sz="2400" u="sng" dirty="0"/>
              <a:t>measure</a:t>
            </a:r>
            <a:r>
              <a:rPr lang="en-US" sz="2400" dirty="0"/>
              <a:t>ment drives concurrent inter</a:t>
            </a:r>
            <a:r>
              <a:rPr lang="en-US" sz="2400" u="sng" dirty="0"/>
              <a:t>vention</a:t>
            </a:r>
            <a:r>
              <a:rPr lang="en-US" sz="2400" dirty="0"/>
              <a:t> </a:t>
            </a:r>
            <a:endParaRPr lang="en-US" sz="2400" dirty="0" smtClean="0"/>
          </a:p>
          <a:p>
            <a:pPr>
              <a:defRPr/>
            </a:pPr>
            <a:r>
              <a:rPr lang="en-US" sz="2800" b="1" i="1" dirty="0" smtClean="0"/>
              <a:t>(</a:t>
            </a:r>
            <a:r>
              <a:rPr lang="en-US" sz="2800" b="1" i="1" dirty="0"/>
              <a:t>i.e., same as Level 5 in </a:t>
            </a:r>
            <a:r>
              <a:rPr lang="en-US" sz="2800" b="1" i="1" dirty="0" smtClean="0"/>
              <a:t>Hierarchy)</a:t>
            </a:r>
            <a:endParaRPr lang="en-US" sz="2800" dirty="0"/>
          </a:p>
        </p:txBody>
      </p:sp>
      <p:sp>
        <p:nvSpPr>
          <p:cNvPr id="2" name="TextBox 1"/>
          <p:cNvSpPr txBox="1"/>
          <p:nvPr/>
        </p:nvSpPr>
        <p:spPr>
          <a:xfrm>
            <a:off x="8220722" y="6462944"/>
            <a:ext cx="594804" cy="369332"/>
          </a:xfrm>
          <a:prstGeom prst="rect">
            <a:avLst/>
          </a:prstGeom>
          <a:noFill/>
        </p:spPr>
        <p:txBody>
          <a:bodyPr wrap="square" rtlCol="0">
            <a:spAutoFit/>
          </a:bodyPr>
          <a:lstStyle/>
          <a:p>
            <a:r>
              <a:rPr lang="en-US" dirty="0" smtClean="0"/>
              <a:t>38</a:t>
            </a:r>
            <a:endParaRPr lang="en-US" dirty="0"/>
          </a:p>
        </p:txBody>
      </p:sp>
    </p:spTree>
    <p:custDataLst>
      <p:tags r:id="rId1"/>
    </p:custDataLst>
    <p:extLst>
      <p:ext uri="{BB962C8B-B14F-4D97-AF65-F5344CB8AC3E}">
        <p14:creationId xmlns:p14="http://schemas.microsoft.com/office/powerpoint/2010/main" val="31968093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90255"/>
            <a:ext cx="9144000" cy="5024054"/>
          </a:xfrm>
          <a:prstGeom prst="rect">
            <a:avLst/>
          </a:prstGeom>
        </p:spPr>
      </p:pic>
      <p:sp>
        <p:nvSpPr>
          <p:cNvPr id="3" name="TextBox 2"/>
          <p:cNvSpPr txBox="1"/>
          <p:nvPr/>
        </p:nvSpPr>
        <p:spPr>
          <a:xfrm>
            <a:off x="408513" y="575254"/>
            <a:ext cx="8530045" cy="1200329"/>
          </a:xfrm>
          <a:prstGeom prst="rect">
            <a:avLst/>
          </a:prstGeom>
          <a:noFill/>
        </p:spPr>
        <p:txBody>
          <a:bodyPr wrap="square" rtlCol="0">
            <a:spAutoFit/>
          </a:bodyPr>
          <a:lstStyle/>
          <a:p>
            <a:r>
              <a:rPr lang="en-US" sz="2400" dirty="0" smtClean="0"/>
              <a:t>20 on </a:t>
            </a:r>
            <a:r>
              <a:rPr lang="en-US" sz="2400" dirty="0" smtClean="0">
                <a:solidFill>
                  <a:srgbClr val="245A36"/>
                </a:solidFill>
                <a:effectLst>
                  <a:outerShdw blurRad="38100" dist="38100" dir="2700000" algn="tl">
                    <a:srgbClr val="000000">
                      <a:alpha val="43137"/>
                    </a:srgbClr>
                  </a:outerShdw>
                </a:effectLst>
              </a:rPr>
              <a:t>anticoagulation</a:t>
            </a:r>
          </a:p>
          <a:p>
            <a:r>
              <a:rPr lang="en-US" sz="2400" dirty="0" smtClean="0"/>
              <a:t>4 on </a:t>
            </a:r>
            <a:r>
              <a:rPr lang="en-US" sz="2400" dirty="0" smtClean="0">
                <a:solidFill>
                  <a:srgbClr val="FFC000"/>
                </a:solidFill>
                <a:effectLst>
                  <a:outerShdw blurRad="38100" dist="38100" dir="2700000" algn="tl">
                    <a:srgbClr val="000000">
                      <a:alpha val="43137"/>
                    </a:srgbClr>
                  </a:outerShdw>
                </a:effectLst>
              </a:rPr>
              <a:t>mechanical prophylaxis with lab contraindication</a:t>
            </a:r>
          </a:p>
          <a:p>
            <a:r>
              <a:rPr lang="en-US" sz="2400" dirty="0" smtClean="0"/>
              <a:t>3 on </a:t>
            </a:r>
            <a:r>
              <a:rPr lang="en-US" sz="2400" dirty="0" smtClean="0">
                <a:solidFill>
                  <a:srgbClr val="FF0000"/>
                </a:solidFill>
                <a:effectLst>
                  <a:outerShdw blurRad="38100" dist="38100" dir="2700000" algn="tl">
                    <a:srgbClr val="000000">
                      <a:alpha val="43137"/>
                    </a:srgbClr>
                  </a:outerShdw>
                </a:effectLst>
              </a:rPr>
              <a:t>Nothing</a:t>
            </a:r>
            <a:r>
              <a:rPr lang="en-US" sz="2400" dirty="0" smtClean="0">
                <a:effectLst>
                  <a:outerShdw blurRad="38100" dist="38100" dir="2700000" algn="tl">
                    <a:srgbClr val="000000">
                      <a:alpha val="43137"/>
                    </a:srgbClr>
                  </a:outerShdw>
                </a:effectLst>
              </a:rPr>
              <a:t>   </a:t>
            </a:r>
            <a:r>
              <a:rPr lang="en-US" sz="2400" dirty="0" smtClean="0"/>
              <a:t>                   1 </a:t>
            </a:r>
            <a:r>
              <a:rPr lang="en-US" sz="2400" dirty="0" smtClean="0">
                <a:solidFill>
                  <a:srgbClr val="FFFF00"/>
                </a:solidFill>
                <a:effectLst>
                  <a:outerShdw blurRad="38100" dist="38100" dir="2700000" algn="tl">
                    <a:srgbClr val="000000">
                      <a:alpha val="43137"/>
                    </a:srgbClr>
                  </a:outerShdw>
                </a:effectLst>
              </a:rPr>
              <a:t>mechanical </a:t>
            </a:r>
          </a:p>
        </p:txBody>
      </p:sp>
      <p:sp>
        <p:nvSpPr>
          <p:cNvPr id="4" name="TextBox 3"/>
          <p:cNvSpPr txBox="1"/>
          <p:nvPr/>
        </p:nvSpPr>
        <p:spPr>
          <a:xfrm>
            <a:off x="3574473" y="124691"/>
            <a:ext cx="5364085" cy="461665"/>
          </a:xfrm>
          <a:prstGeom prst="rect">
            <a:avLst/>
          </a:prstGeom>
          <a:noFill/>
        </p:spPr>
        <p:txBody>
          <a:bodyPr wrap="square" rtlCol="0">
            <a:spAutoFit/>
          </a:bodyPr>
          <a:lstStyle/>
          <a:p>
            <a:r>
              <a:rPr lang="en-US" sz="2400" dirty="0" smtClean="0"/>
              <a:t>28 Patients – Measure-</a:t>
            </a:r>
            <a:r>
              <a:rPr lang="en-US" sz="2400" dirty="0" err="1" smtClean="0"/>
              <a:t>vention</a:t>
            </a:r>
            <a:r>
              <a:rPr lang="en-US" sz="2400" dirty="0" smtClean="0"/>
              <a:t> </a:t>
            </a:r>
            <a:endParaRPr lang="en-US" sz="2400" dirty="0"/>
          </a:p>
        </p:txBody>
      </p:sp>
      <p:sp>
        <p:nvSpPr>
          <p:cNvPr id="5" name="TextBox 4"/>
          <p:cNvSpPr txBox="1"/>
          <p:nvPr/>
        </p:nvSpPr>
        <p:spPr>
          <a:xfrm>
            <a:off x="8531441" y="6383045"/>
            <a:ext cx="603681" cy="369332"/>
          </a:xfrm>
          <a:prstGeom prst="rect">
            <a:avLst/>
          </a:prstGeom>
          <a:noFill/>
        </p:spPr>
        <p:txBody>
          <a:bodyPr wrap="square" rtlCol="0">
            <a:spAutoFit/>
          </a:bodyPr>
          <a:lstStyle/>
          <a:p>
            <a:r>
              <a:rPr lang="en-US" dirty="0" smtClean="0"/>
              <a:t>39</a:t>
            </a:r>
            <a:endParaRPr lang="en-US" dirty="0"/>
          </a:p>
        </p:txBody>
      </p:sp>
    </p:spTree>
    <p:extLst>
      <p:ext uri="{BB962C8B-B14F-4D97-AF65-F5344CB8AC3E}">
        <p14:creationId xmlns:p14="http://schemas.microsoft.com/office/powerpoint/2010/main" val="40409663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a:xfrm>
            <a:off x="576000" y="576000"/>
            <a:ext cx="8229600" cy="473087"/>
          </a:xfrm>
        </p:spPr>
        <p:txBody>
          <a:bodyPr>
            <a:noAutofit/>
          </a:bodyPr>
          <a:lstStyle/>
          <a:p>
            <a:r>
              <a:rPr lang="en-US" dirty="0" smtClean="0"/>
              <a:t/>
            </a:r>
            <a:br>
              <a:rPr lang="en-US" dirty="0" smtClean="0"/>
            </a:br>
            <a:r>
              <a:rPr lang="en-US" dirty="0" smtClean="0"/>
              <a:t>A </a:t>
            </a:r>
            <a:r>
              <a:rPr lang="en-US" dirty="0"/>
              <a:t>Major Source of </a:t>
            </a:r>
            <a:r>
              <a:rPr lang="en-US" dirty="0" smtClean="0"/>
              <a:t>Mortality </a:t>
            </a:r>
            <a:r>
              <a:rPr lang="en-US" dirty="0"/>
              <a:t>and Morbidity</a:t>
            </a:r>
          </a:p>
        </p:txBody>
      </p:sp>
      <p:sp>
        <p:nvSpPr>
          <p:cNvPr id="222211" name="Rectangle 3"/>
          <p:cNvSpPr>
            <a:spLocks noGrp="1" noChangeArrowheads="1"/>
          </p:cNvSpPr>
          <p:nvPr>
            <p:ph idx="1"/>
          </p:nvPr>
        </p:nvSpPr>
        <p:spPr>
          <a:xfrm>
            <a:off x="304800" y="1578057"/>
            <a:ext cx="8610600" cy="4636759"/>
          </a:xfrm>
        </p:spPr>
        <p:txBody>
          <a:bodyPr>
            <a:noAutofit/>
          </a:bodyPr>
          <a:lstStyle/>
          <a:p>
            <a:r>
              <a:rPr lang="en-US" dirty="0"/>
              <a:t>350,000 to 650,000 with VTE per year</a:t>
            </a:r>
          </a:p>
          <a:p>
            <a:r>
              <a:rPr lang="en-US" dirty="0"/>
              <a:t>100,000 to &gt; 200,000 deaths per year  </a:t>
            </a:r>
          </a:p>
          <a:p>
            <a:r>
              <a:rPr lang="en-US" dirty="0" smtClean="0"/>
              <a:t>About half  </a:t>
            </a:r>
            <a:r>
              <a:rPr lang="en-US" dirty="0"/>
              <a:t>are hospital related.  </a:t>
            </a:r>
          </a:p>
          <a:p>
            <a:r>
              <a:rPr lang="en-US" dirty="0"/>
              <a:t>VTE is </a:t>
            </a:r>
            <a:r>
              <a:rPr lang="en-US" i="1" dirty="0"/>
              <a:t>primary</a:t>
            </a:r>
            <a:r>
              <a:rPr lang="en-US" dirty="0"/>
              <a:t> cause of fatality in half-   </a:t>
            </a:r>
          </a:p>
          <a:p>
            <a:pPr lvl="1"/>
            <a:r>
              <a:rPr lang="en-US" sz="2400" dirty="0"/>
              <a:t>More than HIV, MVAs, Breast CA </a:t>
            </a:r>
            <a:r>
              <a:rPr lang="en-US" sz="2400" i="1" u="sng" dirty="0"/>
              <a:t>combined</a:t>
            </a:r>
          </a:p>
          <a:p>
            <a:pPr lvl="1"/>
            <a:r>
              <a:rPr lang="en-US" sz="2400" dirty="0"/>
              <a:t>Equals 1 jumbo jet crash / day </a:t>
            </a:r>
          </a:p>
          <a:p>
            <a:r>
              <a:rPr lang="en-US" dirty="0"/>
              <a:t>10% of hospital deaths</a:t>
            </a:r>
          </a:p>
          <a:p>
            <a:pPr lvl="1"/>
            <a:r>
              <a:rPr lang="en-US" sz="2400" dirty="0" smtClean="0"/>
              <a:t>PE among top sources of preventable hospital related death</a:t>
            </a:r>
            <a:endParaRPr lang="en-US" sz="2400" dirty="0"/>
          </a:p>
          <a:p>
            <a:r>
              <a:rPr lang="en-US" dirty="0"/>
              <a:t>Huge costs and morbidity (recurrence, post-thrombotic syndrome, chronic </a:t>
            </a:r>
            <a:r>
              <a:rPr lang="en-US" dirty="0" smtClean="0"/>
              <a:t>PAH, </a:t>
            </a:r>
            <a:r>
              <a:rPr lang="en-US" dirty="0" err="1" smtClean="0"/>
              <a:t>anticoag</a:t>
            </a:r>
            <a:r>
              <a:rPr lang="en-US" dirty="0" smtClean="0"/>
              <a:t>)</a:t>
            </a:r>
            <a:endParaRPr lang="en-US" dirty="0"/>
          </a:p>
        </p:txBody>
      </p:sp>
      <p:sp>
        <p:nvSpPr>
          <p:cNvPr id="222212" name="Text Box 4"/>
          <p:cNvSpPr txBox="1">
            <a:spLocks noChangeArrowheads="1"/>
          </p:cNvSpPr>
          <p:nvPr/>
        </p:nvSpPr>
        <p:spPr bwMode="auto">
          <a:xfrm>
            <a:off x="1219200" y="6553201"/>
            <a:ext cx="79248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400" b="1" dirty="0"/>
              <a:t>Surgeon General’s Call to Action to Prevent DVT and PE  2008  DHHS</a:t>
            </a:r>
            <a:endParaRPr lang="en-US" sz="1400" b="1" i="1" dirty="0"/>
          </a:p>
        </p:txBody>
      </p:sp>
      <p:sp>
        <p:nvSpPr>
          <p:cNvPr id="2" name="TextBox 1"/>
          <p:cNvSpPr txBox="1"/>
          <p:nvPr/>
        </p:nvSpPr>
        <p:spPr>
          <a:xfrm>
            <a:off x="304800" y="316800"/>
            <a:ext cx="3165600" cy="369332"/>
          </a:xfrm>
          <a:prstGeom prst="rect">
            <a:avLst/>
          </a:prstGeom>
          <a:noFill/>
        </p:spPr>
        <p:txBody>
          <a:bodyPr wrap="square" rtlCol="0">
            <a:spAutoFit/>
          </a:bodyPr>
          <a:lstStyle/>
          <a:p>
            <a:r>
              <a:rPr lang="en-US" dirty="0" smtClean="0">
                <a:solidFill>
                  <a:schemeClr val="bg1"/>
                </a:solidFill>
              </a:rPr>
              <a:t>VTE</a:t>
            </a:r>
            <a:endParaRPr lang="en-US" dirty="0">
              <a:solidFill>
                <a:schemeClr val="bg1"/>
              </a:solidFill>
            </a:endParaRPr>
          </a:p>
        </p:txBody>
      </p:sp>
      <p:sp>
        <p:nvSpPr>
          <p:cNvPr id="4" name="TextBox 3"/>
          <p:cNvSpPr txBox="1"/>
          <p:nvPr/>
        </p:nvSpPr>
        <p:spPr>
          <a:xfrm>
            <a:off x="8487052" y="6312023"/>
            <a:ext cx="506028" cy="369332"/>
          </a:xfrm>
          <a:prstGeom prst="rect">
            <a:avLst/>
          </a:prstGeom>
          <a:noFill/>
        </p:spPr>
        <p:txBody>
          <a:bodyPr wrap="square" rtlCol="0">
            <a:spAutoFit/>
          </a:bodyPr>
          <a:lstStyle/>
          <a:p>
            <a:r>
              <a:rPr lang="en-US" dirty="0" smtClean="0"/>
              <a:t>4</a:t>
            </a:r>
            <a:endParaRPr lang="en-US" dirty="0"/>
          </a:p>
        </p:txBody>
      </p:sp>
    </p:spTree>
    <p:extLst>
      <p:ext uri="{BB962C8B-B14F-4D97-AF65-F5344CB8AC3E}">
        <p14:creationId xmlns:p14="http://schemas.microsoft.com/office/powerpoint/2010/main" val="1833019723"/>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Number Placeholder 3"/>
          <p:cNvSpPr txBox="1">
            <a:spLocks noGrp="1"/>
          </p:cNvSpPr>
          <p:nvPr/>
        </p:nvSpPr>
        <p:spPr bwMode="auto">
          <a:xfrm>
            <a:off x="6553200" y="6245225"/>
            <a:ext cx="21336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fld id="{004A26C4-6213-40CF-8EEF-1380E17D414D}" type="slidenum">
              <a:rPr lang="en-US" sz="1400"/>
              <a:pPr algn="r" eaLnBrk="1" hangingPunct="1"/>
              <a:t>40</a:t>
            </a:fld>
            <a:endParaRPr lang="en-US" sz="1400"/>
          </a:p>
        </p:txBody>
      </p:sp>
      <p:grpSp>
        <p:nvGrpSpPr>
          <p:cNvPr id="141315" name="Group 2"/>
          <p:cNvGrpSpPr>
            <a:grpSpLocks/>
          </p:cNvGrpSpPr>
          <p:nvPr/>
        </p:nvGrpSpPr>
        <p:grpSpPr bwMode="auto">
          <a:xfrm>
            <a:off x="0" y="76200"/>
            <a:ext cx="5638800" cy="6705600"/>
            <a:chOff x="2095" y="1011"/>
            <a:chExt cx="700" cy="944"/>
          </a:xfrm>
        </p:grpSpPr>
        <p:graphicFrame>
          <p:nvGraphicFramePr>
            <p:cNvPr id="141316" name="Object 3"/>
            <p:cNvGraphicFramePr>
              <a:graphicFrameLocks noChangeAspect="1"/>
            </p:cNvGraphicFramePr>
            <p:nvPr/>
          </p:nvGraphicFramePr>
          <p:xfrm>
            <a:off x="2097" y="1011"/>
            <a:ext cx="695" cy="316"/>
          </p:xfrm>
          <a:graphic>
            <a:graphicData uri="http://schemas.openxmlformats.org/presentationml/2006/ole">
              <mc:AlternateContent xmlns:mc="http://schemas.openxmlformats.org/markup-compatibility/2006">
                <mc:Choice xmlns:v="urn:schemas-microsoft-com:vml" Requires="v">
                  <p:oleObj spid="_x0000_s3152" name="Chart" r:id="rId4" imgW="5295983" imgH="2255428" progId="Excel.Chart.8">
                    <p:embed/>
                  </p:oleObj>
                </mc:Choice>
                <mc:Fallback>
                  <p:oleObj name="Chart" r:id="rId4" imgW="5295983" imgH="2255428" progId="Excel.Chart.8">
                    <p:embed/>
                    <p:pic>
                      <p:nvPicPr>
                        <p:cNvPr id="0" name=""/>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7" y="1011"/>
                          <a:ext cx="695" cy="31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1317" name="Object 4"/>
            <p:cNvGraphicFramePr>
              <a:graphicFrameLocks noChangeAspect="1"/>
            </p:cNvGraphicFramePr>
            <p:nvPr/>
          </p:nvGraphicFramePr>
          <p:xfrm>
            <a:off x="2095" y="1330"/>
            <a:ext cx="698" cy="309"/>
          </p:xfrm>
          <a:graphic>
            <a:graphicData uri="http://schemas.openxmlformats.org/presentationml/2006/ole">
              <mc:AlternateContent xmlns:mc="http://schemas.openxmlformats.org/markup-compatibility/2006">
                <mc:Choice xmlns:v="urn:schemas-microsoft-com:vml" Requires="v">
                  <p:oleObj spid="_x0000_s3153" name="Chart" r:id="rId6" imgW="5318871" imgH="2202217" progId="Excel.Chart.8">
                    <p:embed/>
                  </p:oleObj>
                </mc:Choice>
                <mc:Fallback>
                  <p:oleObj name="Chart" r:id="rId6" imgW="5318871" imgH="2202217" progId="Excel.Chart.8">
                    <p:embed/>
                    <p:pic>
                      <p:nvPicPr>
                        <p:cNvPr id="0" name=""/>
                        <p:cNvPicPr>
                          <a:picLocks noRot="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95" y="1330"/>
                          <a:ext cx="698" cy="309"/>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41318" name="Object 5"/>
            <p:cNvGraphicFramePr>
              <a:graphicFrameLocks noChangeAspect="1"/>
            </p:cNvGraphicFramePr>
            <p:nvPr/>
          </p:nvGraphicFramePr>
          <p:xfrm>
            <a:off x="2096" y="1643"/>
            <a:ext cx="699" cy="312"/>
          </p:xfrm>
          <a:graphic>
            <a:graphicData uri="http://schemas.openxmlformats.org/presentationml/2006/ole">
              <mc:AlternateContent xmlns:mc="http://schemas.openxmlformats.org/markup-compatibility/2006">
                <mc:Choice xmlns:v="urn:schemas-microsoft-com:vml" Requires="v">
                  <p:oleObj spid="_x0000_s3154" name="Chart" r:id="rId8" imgW="5326241" imgH="2225132" progId="Excel.Chart.8">
                    <p:embed/>
                  </p:oleObj>
                </mc:Choice>
                <mc:Fallback>
                  <p:oleObj name="Chart" r:id="rId8" imgW="5326241" imgH="2225132" progId="Excel.Chart.8">
                    <p:embed/>
                    <p:pic>
                      <p:nvPicPr>
                        <p:cNvPr id="0" name=""/>
                        <p:cNvPicPr>
                          <a:picLocks noRot="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96" y="1643"/>
                          <a:ext cx="699" cy="3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141319" name="Rectangle 6"/>
          <p:cNvSpPr>
            <a:spLocks noChangeArrowheads="1"/>
          </p:cNvSpPr>
          <p:nvPr/>
        </p:nvSpPr>
        <p:spPr bwMode="auto">
          <a:xfrm>
            <a:off x="5562600" y="0"/>
            <a:ext cx="3581400" cy="6858000"/>
          </a:xfrm>
          <a:prstGeom prst="rect">
            <a:avLst/>
          </a:prstGeom>
          <a:solidFill>
            <a:schemeClr val="accent1"/>
          </a:solidFill>
          <a:ln>
            <a:noFill/>
          </a:ln>
        </p:spPr>
        <p:txBody>
          <a:bodyPr/>
          <a:lstStyle/>
          <a:p>
            <a:pPr marL="342900" indent="-342900" algn="ctr" eaLnBrk="1" hangingPunct="1">
              <a:lnSpc>
                <a:spcPct val="80000"/>
              </a:lnSpc>
              <a:spcBef>
                <a:spcPct val="20000"/>
              </a:spcBef>
            </a:pPr>
            <a:r>
              <a:rPr lang="en-US" sz="900" b="1" dirty="0">
                <a:solidFill>
                  <a:schemeClr val="bg1"/>
                </a:solidFill>
              </a:rPr>
              <a:t>	</a:t>
            </a:r>
            <a:r>
              <a:rPr lang="en-US" sz="1200" b="1" u="sng" dirty="0">
                <a:solidFill>
                  <a:schemeClr val="bg1"/>
                </a:solidFill>
              </a:rPr>
              <a:t>Effect of Situational Awareness on Prevalence of VTE Prophylaxis by Nursing Unit</a:t>
            </a:r>
            <a:r>
              <a:rPr lang="en-US" sz="1200" dirty="0">
                <a:solidFill>
                  <a:schemeClr val="bg1"/>
                </a:solidFill>
              </a:rPr>
              <a:t> </a:t>
            </a:r>
          </a:p>
          <a:p>
            <a:pPr marL="342900" indent="-342900" algn="ctr" eaLnBrk="1" hangingPunct="1">
              <a:lnSpc>
                <a:spcPct val="80000"/>
              </a:lnSpc>
              <a:spcBef>
                <a:spcPct val="20000"/>
              </a:spcBef>
            </a:pPr>
            <a:endParaRPr lang="en-US" sz="1200" dirty="0">
              <a:solidFill>
                <a:schemeClr val="bg1"/>
              </a:solidFill>
            </a:endParaRPr>
          </a:p>
          <a:p>
            <a:pPr marL="342900" indent="-342900" eaLnBrk="1" hangingPunct="1">
              <a:lnSpc>
                <a:spcPct val="80000"/>
              </a:lnSpc>
              <a:spcBef>
                <a:spcPct val="20000"/>
              </a:spcBef>
            </a:pPr>
            <a:r>
              <a:rPr lang="en-US" sz="1200" dirty="0">
                <a:solidFill>
                  <a:schemeClr val="bg1"/>
                </a:solidFill>
              </a:rPr>
              <a:t>	</a:t>
            </a:r>
            <a:r>
              <a:rPr lang="en-US" sz="1200" b="1" dirty="0">
                <a:solidFill>
                  <a:schemeClr val="bg1"/>
                </a:solidFill>
              </a:rPr>
              <a:t>Hospital A, 1</a:t>
            </a:r>
            <a:r>
              <a:rPr lang="en-US" sz="1200" b="1" baseline="30000" dirty="0">
                <a:solidFill>
                  <a:schemeClr val="bg1"/>
                </a:solidFill>
              </a:rPr>
              <a:t>st</a:t>
            </a:r>
            <a:r>
              <a:rPr lang="en-US" sz="1200" b="1" dirty="0">
                <a:solidFill>
                  <a:schemeClr val="bg1"/>
                </a:solidFill>
              </a:rPr>
              <a:t> Nursing Unit</a:t>
            </a:r>
          </a:p>
          <a:p>
            <a:pPr marL="342900" indent="-342900" eaLnBrk="1" hangingPunct="1">
              <a:lnSpc>
                <a:spcPct val="80000"/>
              </a:lnSpc>
              <a:spcBef>
                <a:spcPct val="20000"/>
              </a:spcBef>
            </a:pPr>
            <a:r>
              <a:rPr lang="en-US" sz="1200" dirty="0">
                <a:solidFill>
                  <a:schemeClr val="bg1"/>
                </a:solidFill>
              </a:rPr>
              <a:t>	       </a:t>
            </a:r>
            <a:r>
              <a:rPr lang="en-US" sz="1200" u="sng" dirty="0">
                <a:solidFill>
                  <a:schemeClr val="bg1"/>
                </a:solidFill>
              </a:rPr>
              <a:t>Baseline</a:t>
            </a:r>
            <a:r>
              <a:rPr lang="en-US" sz="1200" dirty="0">
                <a:solidFill>
                  <a:schemeClr val="bg1"/>
                </a:solidFill>
              </a:rPr>
              <a:t>     </a:t>
            </a:r>
            <a:r>
              <a:rPr lang="en-US" sz="1200" u="sng" dirty="0">
                <a:solidFill>
                  <a:schemeClr val="bg1"/>
                </a:solidFill>
              </a:rPr>
              <a:t>Post-Intervention</a:t>
            </a:r>
          </a:p>
          <a:p>
            <a:pPr marL="342900" indent="-342900" eaLnBrk="1" hangingPunct="1">
              <a:lnSpc>
                <a:spcPct val="80000"/>
              </a:lnSpc>
              <a:spcBef>
                <a:spcPct val="20000"/>
              </a:spcBef>
            </a:pPr>
            <a:r>
              <a:rPr lang="en-US" sz="1200" dirty="0">
                <a:solidFill>
                  <a:schemeClr val="bg1"/>
                </a:solidFill>
              </a:rPr>
              <a:t>UCL:          93%	  104%</a:t>
            </a:r>
          </a:p>
          <a:p>
            <a:pPr marL="342900" indent="-342900" eaLnBrk="1" hangingPunct="1">
              <a:lnSpc>
                <a:spcPct val="80000"/>
              </a:lnSpc>
              <a:spcBef>
                <a:spcPct val="20000"/>
              </a:spcBef>
            </a:pPr>
            <a:r>
              <a:rPr lang="en-US" sz="1200" b="1" dirty="0">
                <a:solidFill>
                  <a:schemeClr val="bg1"/>
                </a:solidFill>
              </a:rPr>
              <a:t>Mean:     73%	  99%  (p &lt; 0.01)</a:t>
            </a:r>
          </a:p>
          <a:p>
            <a:pPr marL="342900" indent="-342900" eaLnBrk="1" hangingPunct="1">
              <a:lnSpc>
                <a:spcPct val="80000"/>
              </a:lnSpc>
              <a:spcBef>
                <a:spcPct val="20000"/>
              </a:spcBef>
            </a:pPr>
            <a:r>
              <a:rPr lang="en-US" sz="1200" dirty="0">
                <a:solidFill>
                  <a:schemeClr val="bg1"/>
                </a:solidFill>
              </a:rPr>
              <a:t>LCL:           53%	   93%</a:t>
            </a:r>
          </a:p>
          <a:p>
            <a:pPr marL="342900" indent="-342900" eaLnBrk="1" hangingPunct="1">
              <a:lnSpc>
                <a:spcPct val="80000"/>
              </a:lnSpc>
              <a:spcBef>
                <a:spcPct val="20000"/>
              </a:spcBef>
            </a:pPr>
            <a:endParaRPr lang="en-US" sz="1200" dirty="0">
              <a:solidFill>
                <a:schemeClr val="bg1"/>
              </a:solidFill>
            </a:endParaRPr>
          </a:p>
          <a:p>
            <a:pPr marL="342900" indent="-342900" eaLnBrk="1" hangingPunct="1">
              <a:lnSpc>
                <a:spcPct val="80000"/>
              </a:lnSpc>
              <a:spcBef>
                <a:spcPct val="20000"/>
              </a:spcBef>
            </a:pPr>
            <a:endParaRPr lang="en-US" sz="1200" dirty="0">
              <a:solidFill>
                <a:schemeClr val="bg1"/>
              </a:solidFill>
            </a:endParaRPr>
          </a:p>
          <a:p>
            <a:pPr marL="342900" indent="-342900" eaLnBrk="1" hangingPunct="1">
              <a:lnSpc>
                <a:spcPct val="80000"/>
              </a:lnSpc>
              <a:spcBef>
                <a:spcPct val="20000"/>
              </a:spcBef>
            </a:pPr>
            <a:endParaRPr lang="en-US" sz="1200" dirty="0">
              <a:solidFill>
                <a:schemeClr val="bg1"/>
              </a:solidFill>
            </a:endParaRPr>
          </a:p>
          <a:p>
            <a:pPr marL="342900" indent="-342900" eaLnBrk="1" hangingPunct="1">
              <a:lnSpc>
                <a:spcPct val="80000"/>
              </a:lnSpc>
              <a:spcBef>
                <a:spcPct val="20000"/>
              </a:spcBef>
            </a:pPr>
            <a:endParaRPr lang="en-US" sz="1200" dirty="0">
              <a:solidFill>
                <a:schemeClr val="bg1"/>
              </a:solidFill>
            </a:endParaRPr>
          </a:p>
          <a:p>
            <a:pPr marL="342900" indent="-342900" eaLnBrk="1" hangingPunct="1">
              <a:lnSpc>
                <a:spcPct val="80000"/>
              </a:lnSpc>
              <a:spcBef>
                <a:spcPct val="20000"/>
              </a:spcBef>
            </a:pPr>
            <a:r>
              <a:rPr lang="en-US" sz="1200" dirty="0">
                <a:solidFill>
                  <a:schemeClr val="bg1"/>
                </a:solidFill>
              </a:rPr>
              <a:t>	</a:t>
            </a:r>
            <a:r>
              <a:rPr lang="en-US" sz="1200" b="1" dirty="0">
                <a:solidFill>
                  <a:schemeClr val="bg1"/>
                </a:solidFill>
              </a:rPr>
              <a:t>Hospital A, 2</a:t>
            </a:r>
            <a:r>
              <a:rPr lang="en-US" sz="1200" b="1" baseline="30000" dirty="0">
                <a:solidFill>
                  <a:schemeClr val="bg1"/>
                </a:solidFill>
              </a:rPr>
              <a:t>nd</a:t>
            </a:r>
            <a:r>
              <a:rPr lang="en-US" sz="1200" b="1" dirty="0">
                <a:solidFill>
                  <a:schemeClr val="bg1"/>
                </a:solidFill>
              </a:rPr>
              <a:t> Nursing Unit</a:t>
            </a:r>
          </a:p>
          <a:p>
            <a:pPr marL="342900" indent="-342900" eaLnBrk="1" hangingPunct="1">
              <a:lnSpc>
                <a:spcPct val="80000"/>
              </a:lnSpc>
              <a:spcBef>
                <a:spcPct val="20000"/>
              </a:spcBef>
            </a:pPr>
            <a:r>
              <a:rPr lang="en-US" sz="1200" dirty="0">
                <a:solidFill>
                  <a:schemeClr val="bg1"/>
                </a:solidFill>
              </a:rPr>
              <a:t>	       </a:t>
            </a:r>
            <a:r>
              <a:rPr lang="en-US" sz="1200" u="sng" dirty="0">
                <a:solidFill>
                  <a:schemeClr val="bg1"/>
                </a:solidFill>
              </a:rPr>
              <a:t>Baseline</a:t>
            </a:r>
            <a:r>
              <a:rPr lang="en-US" sz="1200" dirty="0">
                <a:solidFill>
                  <a:schemeClr val="bg1"/>
                </a:solidFill>
              </a:rPr>
              <a:t>     </a:t>
            </a:r>
            <a:r>
              <a:rPr lang="en-US" sz="1200" u="sng" dirty="0">
                <a:solidFill>
                  <a:schemeClr val="bg1"/>
                </a:solidFill>
              </a:rPr>
              <a:t>Post-Intervention</a:t>
            </a:r>
          </a:p>
          <a:p>
            <a:pPr marL="342900" indent="-342900" eaLnBrk="1" hangingPunct="1">
              <a:lnSpc>
                <a:spcPct val="80000"/>
              </a:lnSpc>
              <a:spcBef>
                <a:spcPct val="20000"/>
              </a:spcBef>
            </a:pPr>
            <a:r>
              <a:rPr lang="en-US" sz="1200" dirty="0">
                <a:solidFill>
                  <a:schemeClr val="bg1"/>
                </a:solidFill>
              </a:rPr>
              <a:t>UCL:            90%	  102%</a:t>
            </a:r>
          </a:p>
          <a:p>
            <a:pPr marL="342900" indent="-342900" eaLnBrk="1" hangingPunct="1">
              <a:lnSpc>
                <a:spcPct val="80000"/>
              </a:lnSpc>
              <a:spcBef>
                <a:spcPct val="20000"/>
              </a:spcBef>
            </a:pPr>
            <a:r>
              <a:rPr lang="en-US" sz="1200" b="1" dirty="0">
                <a:solidFill>
                  <a:schemeClr val="bg1"/>
                </a:solidFill>
              </a:rPr>
              <a:t>Mean:      68%	  87%  (p &lt; 0.01)</a:t>
            </a:r>
          </a:p>
          <a:p>
            <a:pPr marL="342900" indent="-342900" eaLnBrk="1" hangingPunct="1">
              <a:lnSpc>
                <a:spcPct val="80000"/>
              </a:lnSpc>
              <a:spcBef>
                <a:spcPct val="20000"/>
              </a:spcBef>
            </a:pPr>
            <a:r>
              <a:rPr lang="en-US" sz="1200" dirty="0">
                <a:solidFill>
                  <a:schemeClr val="bg1"/>
                </a:solidFill>
              </a:rPr>
              <a:t>LCL:            46%	   72%</a:t>
            </a:r>
          </a:p>
          <a:p>
            <a:pPr marL="342900" indent="-342900" eaLnBrk="1" hangingPunct="1">
              <a:lnSpc>
                <a:spcPct val="80000"/>
              </a:lnSpc>
              <a:spcBef>
                <a:spcPct val="20000"/>
              </a:spcBef>
            </a:pPr>
            <a:endParaRPr lang="en-US" sz="1200" dirty="0">
              <a:solidFill>
                <a:schemeClr val="bg1"/>
              </a:solidFill>
            </a:endParaRPr>
          </a:p>
          <a:p>
            <a:pPr marL="342900" indent="-342900" eaLnBrk="1" hangingPunct="1">
              <a:lnSpc>
                <a:spcPct val="80000"/>
              </a:lnSpc>
              <a:spcBef>
                <a:spcPct val="20000"/>
              </a:spcBef>
            </a:pPr>
            <a:endParaRPr lang="en-US" sz="1200" dirty="0">
              <a:solidFill>
                <a:schemeClr val="bg1"/>
              </a:solidFill>
            </a:endParaRPr>
          </a:p>
          <a:p>
            <a:pPr marL="342900" indent="-342900" eaLnBrk="1" hangingPunct="1">
              <a:lnSpc>
                <a:spcPct val="80000"/>
              </a:lnSpc>
              <a:spcBef>
                <a:spcPct val="20000"/>
              </a:spcBef>
            </a:pPr>
            <a:endParaRPr lang="en-US" sz="1200" dirty="0">
              <a:solidFill>
                <a:schemeClr val="bg1"/>
              </a:solidFill>
            </a:endParaRPr>
          </a:p>
          <a:p>
            <a:pPr marL="342900" indent="-342900" eaLnBrk="1" hangingPunct="1">
              <a:lnSpc>
                <a:spcPct val="80000"/>
              </a:lnSpc>
              <a:spcBef>
                <a:spcPct val="20000"/>
              </a:spcBef>
            </a:pPr>
            <a:endParaRPr lang="en-US" sz="1200" dirty="0">
              <a:solidFill>
                <a:schemeClr val="bg1"/>
              </a:solidFill>
            </a:endParaRPr>
          </a:p>
          <a:p>
            <a:pPr marL="342900" indent="-342900" eaLnBrk="1" hangingPunct="1">
              <a:lnSpc>
                <a:spcPct val="80000"/>
              </a:lnSpc>
              <a:spcBef>
                <a:spcPct val="20000"/>
              </a:spcBef>
            </a:pPr>
            <a:r>
              <a:rPr lang="en-US" sz="1200" dirty="0">
                <a:solidFill>
                  <a:schemeClr val="bg1"/>
                </a:solidFill>
              </a:rPr>
              <a:t>		</a:t>
            </a:r>
          </a:p>
          <a:p>
            <a:pPr marL="342900" indent="-342900" eaLnBrk="1" hangingPunct="1">
              <a:lnSpc>
                <a:spcPct val="80000"/>
              </a:lnSpc>
              <a:spcBef>
                <a:spcPct val="20000"/>
              </a:spcBef>
            </a:pPr>
            <a:r>
              <a:rPr lang="en-US" sz="1200" dirty="0">
                <a:solidFill>
                  <a:schemeClr val="bg1"/>
                </a:solidFill>
              </a:rPr>
              <a:t>	</a:t>
            </a:r>
            <a:r>
              <a:rPr lang="en-US" sz="1200" b="1" dirty="0">
                <a:solidFill>
                  <a:schemeClr val="bg1"/>
                </a:solidFill>
              </a:rPr>
              <a:t>Hospital B, 1</a:t>
            </a:r>
            <a:r>
              <a:rPr lang="en-US" sz="1200" b="1" baseline="30000" dirty="0">
                <a:solidFill>
                  <a:schemeClr val="bg1"/>
                </a:solidFill>
              </a:rPr>
              <a:t>st</a:t>
            </a:r>
            <a:r>
              <a:rPr lang="en-US" sz="1200" b="1" dirty="0">
                <a:solidFill>
                  <a:schemeClr val="bg1"/>
                </a:solidFill>
              </a:rPr>
              <a:t> Nursing Unit</a:t>
            </a:r>
          </a:p>
          <a:p>
            <a:pPr marL="342900" indent="-342900" eaLnBrk="1" hangingPunct="1">
              <a:lnSpc>
                <a:spcPct val="80000"/>
              </a:lnSpc>
              <a:spcBef>
                <a:spcPct val="20000"/>
              </a:spcBef>
            </a:pPr>
            <a:r>
              <a:rPr lang="en-US" sz="1200" dirty="0">
                <a:solidFill>
                  <a:schemeClr val="bg1"/>
                </a:solidFill>
              </a:rPr>
              <a:t>	       </a:t>
            </a:r>
            <a:r>
              <a:rPr lang="en-US" sz="1200" u="sng" dirty="0">
                <a:solidFill>
                  <a:schemeClr val="bg1"/>
                </a:solidFill>
              </a:rPr>
              <a:t>Baseline</a:t>
            </a:r>
            <a:r>
              <a:rPr lang="en-US" sz="1200" dirty="0">
                <a:solidFill>
                  <a:schemeClr val="bg1"/>
                </a:solidFill>
              </a:rPr>
              <a:t>     </a:t>
            </a:r>
            <a:r>
              <a:rPr lang="en-US" sz="1200" u="sng" dirty="0">
                <a:solidFill>
                  <a:schemeClr val="bg1"/>
                </a:solidFill>
              </a:rPr>
              <a:t>Post-Intervention</a:t>
            </a:r>
            <a:endParaRPr lang="en-US" sz="1200" dirty="0">
              <a:solidFill>
                <a:schemeClr val="bg1"/>
              </a:solidFill>
            </a:endParaRPr>
          </a:p>
          <a:p>
            <a:pPr marL="342900" indent="-342900" eaLnBrk="1" hangingPunct="1">
              <a:lnSpc>
                <a:spcPct val="80000"/>
              </a:lnSpc>
              <a:spcBef>
                <a:spcPct val="20000"/>
              </a:spcBef>
            </a:pPr>
            <a:r>
              <a:rPr lang="en-US" sz="1200" dirty="0">
                <a:solidFill>
                  <a:schemeClr val="bg1"/>
                </a:solidFill>
              </a:rPr>
              <a:t>UCL:           89%	  108%</a:t>
            </a:r>
          </a:p>
          <a:p>
            <a:pPr marL="342900" indent="-342900" eaLnBrk="1" hangingPunct="1">
              <a:lnSpc>
                <a:spcPct val="80000"/>
              </a:lnSpc>
              <a:spcBef>
                <a:spcPct val="20000"/>
              </a:spcBef>
            </a:pPr>
            <a:r>
              <a:rPr lang="en-US" sz="1200" b="1" dirty="0">
                <a:solidFill>
                  <a:schemeClr val="bg1"/>
                </a:solidFill>
              </a:rPr>
              <a:t>Mean:      71%	  98%  (p &lt; 0.01)</a:t>
            </a:r>
          </a:p>
          <a:p>
            <a:pPr marL="342900" indent="-342900" eaLnBrk="1" hangingPunct="1">
              <a:lnSpc>
                <a:spcPct val="80000"/>
              </a:lnSpc>
              <a:spcBef>
                <a:spcPct val="20000"/>
              </a:spcBef>
            </a:pPr>
            <a:r>
              <a:rPr lang="en-US" sz="1200" dirty="0">
                <a:solidFill>
                  <a:schemeClr val="bg1"/>
                </a:solidFill>
              </a:rPr>
              <a:t>LCL:            53%	   88%</a:t>
            </a:r>
          </a:p>
          <a:p>
            <a:pPr marL="342900" indent="-342900" eaLnBrk="1" hangingPunct="1">
              <a:lnSpc>
                <a:spcPct val="80000"/>
              </a:lnSpc>
              <a:spcBef>
                <a:spcPct val="20000"/>
              </a:spcBef>
            </a:pPr>
            <a:endParaRPr lang="en-US" sz="1200" dirty="0">
              <a:solidFill>
                <a:schemeClr val="bg1"/>
              </a:solidFill>
            </a:endParaRPr>
          </a:p>
          <a:p>
            <a:pPr marL="342900" indent="-342900" eaLnBrk="1" hangingPunct="1">
              <a:lnSpc>
                <a:spcPct val="80000"/>
              </a:lnSpc>
              <a:spcBef>
                <a:spcPct val="20000"/>
              </a:spcBef>
            </a:pPr>
            <a:endParaRPr lang="en-US" sz="1200" dirty="0">
              <a:solidFill>
                <a:schemeClr val="bg1"/>
              </a:solidFill>
            </a:endParaRPr>
          </a:p>
          <a:p>
            <a:pPr marL="342900" indent="-342900" eaLnBrk="1" hangingPunct="1">
              <a:lnSpc>
                <a:spcPct val="80000"/>
              </a:lnSpc>
              <a:spcBef>
                <a:spcPct val="20000"/>
              </a:spcBef>
            </a:pPr>
            <a:r>
              <a:rPr lang="en-US" sz="1200" dirty="0">
                <a:solidFill>
                  <a:schemeClr val="bg1"/>
                </a:solidFill>
              </a:rPr>
              <a:t>	</a:t>
            </a:r>
          </a:p>
        </p:txBody>
      </p:sp>
      <p:sp>
        <p:nvSpPr>
          <p:cNvPr id="290823" name="Text Box 7"/>
          <p:cNvSpPr txBox="1">
            <a:spLocks noChangeArrowheads="1"/>
          </p:cNvSpPr>
          <p:nvPr/>
        </p:nvSpPr>
        <p:spPr bwMode="auto">
          <a:xfrm>
            <a:off x="5912528" y="5629922"/>
            <a:ext cx="3133818" cy="1200329"/>
          </a:xfrm>
          <a:prstGeom prst="rect">
            <a:avLst/>
          </a:prstGeom>
          <a:noFill/>
          <a:ln w="9525">
            <a:noFill/>
            <a:miter lim="800000"/>
            <a:headEnd/>
            <a:tailEnd/>
          </a:ln>
          <a:effectLst/>
        </p:spPr>
        <p:txBody>
          <a:bodyPr wrap="square">
            <a:spAutoFit/>
          </a:bodyPr>
          <a:lstStyle/>
          <a:p>
            <a:pPr>
              <a:defRPr/>
            </a:pPr>
            <a:r>
              <a:rPr lang="en-US" sz="1600" dirty="0">
                <a:solidFill>
                  <a:schemeClr val="bg1"/>
                </a:solidFill>
                <a:effectLst>
                  <a:outerShdw blurRad="38100" dist="38100" dir="2700000" algn="tl">
                    <a:srgbClr val="000000"/>
                  </a:outerShdw>
                </a:effectLst>
                <a:latin typeface="Garamond" pitchFamily="18" charset="0"/>
              </a:rPr>
              <a:t>_______________________</a:t>
            </a:r>
          </a:p>
          <a:p>
            <a:pPr>
              <a:defRPr/>
            </a:pPr>
            <a:r>
              <a:rPr lang="en-US" sz="1600" dirty="0">
                <a:solidFill>
                  <a:schemeClr val="bg1"/>
                </a:solidFill>
                <a:effectLst>
                  <a:outerShdw blurRad="38100" dist="38100" dir="2700000" algn="tl">
                    <a:srgbClr val="000000"/>
                  </a:outerShdw>
                </a:effectLst>
                <a:latin typeface="Garamond" pitchFamily="18" charset="0"/>
              </a:rPr>
              <a:t>UCL = Upper Control Limit </a:t>
            </a:r>
          </a:p>
          <a:p>
            <a:pPr>
              <a:defRPr/>
            </a:pPr>
            <a:r>
              <a:rPr lang="en-US" sz="1600" dirty="0">
                <a:solidFill>
                  <a:schemeClr val="bg1"/>
                </a:solidFill>
                <a:effectLst>
                  <a:outerShdw blurRad="38100" dist="38100" dir="2700000" algn="tl">
                    <a:srgbClr val="000000"/>
                  </a:outerShdw>
                </a:effectLst>
                <a:latin typeface="Garamond" pitchFamily="18" charset="0"/>
              </a:rPr>
              <a:t>LCL = Lower Control Limit</a:t>
            </a:r>
          </a:p>
          <a:p>
            <a:pPr>
              <a:spcBef>
                <a:spcPct val="50000"/>
              </a:spcBef>
              <a:defRPr/>
            </a:pPr>
            <a:endParaRPr lang="en-US" sz="1600" dirty="0">
              <a:solidFill>
                <a:schemeClr val="bg1"/>
              </a:solidFill>
              <a:latin typeface="Garamond" pitchFamily="18" charset="0"/>
            </a:endParaRPr>
          </a:p>
        </p:txBody>
      </p:sp>
      <p:sp>
        <p:nvSpPr>
          <p:cNvPr id="141321" name="Text Box 8"/>
          <p:cNvSpPr txBox="1">
            <a:spLocks noChangeArrowheads="1"/>
          </p:cNvSpPr>
          <p:nvPr/>
        </p:nvSpPr>
        <p:spPr bwMode="auto">
          <a:xfrm>
            <a:off x="4648200" y="2057402"/>
            <a:ext cx="990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spcBef>
                <a:spcPct val="50000"/>
              </a:spcBef>
            </a:pPr>
            <a:r>
              <a:rPr lang="en-US" sz="1000" b="1">
                <a:solidFill>
                  <a:schemeClr val="bg2"/>
                </a:solidFill>
                <a:latin typeface="Garamond" pitchFamily="18" charset="0"/>
              </a:rPr>
              <a:t>Hospital Days</a:t>
            </a:r>
          </a:p>
        </p:txBody>
      </p:sp>
      <p:sp>
        <p:nvSpPr>
          <p:cNvPr id="141322" name="Line 9"/>
          <p:cNvSpPr>
            <a:spLocks noChangeShapeType="1"/>
          </p:cNvSpPr>
          <p:nvPr/>
        </p:nvSpPr>
        <p:spPr bwMode="auto">
          <a:xfrm flipV="1">
            <a:off x="2590800" y="3200400"/>
            <a:ext cx="0"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1323" name="Line 10"/>
          <p:cNvSpPr>
            <a:spLocks noChangeShapeType="1"/>
          </p:cNvSpPr>
          <p:nvPr/>
        </p:nvSpPr>
        <p:spPr bwMode="auto">
          <a:xfrm flipV="1">
            <a:off x="2057400" y="838200"/>
            <a:ext cx="0"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1324" name="Line 11"/>
          <p:cNvSpPr>
            <a:spLocks noChangeShapeType="1"/>
          </p:cNvSpPr>
          <p:nvPr/>
        </p:nvSpPr>
        <p:spPr bwMode="auto">
          <a:xfrm flipV="1">
            <a:off x="4572000" y="5486400"/>
            <a:ext cx="0" cy="3048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1325" name="Text Box 12"/>
          <p:cNvSpPr txBox="1">
            <a:spLocks noChangeArrowheads="1"/>
          </p:cNvSpPr>
          <p:nvPr/>
        </p:nvSpPr>
        <p:spPr bwMode="auto">
          <a:xfrm>
            <a:off x="2133600" y="3505202"/>
            <a:ext cx="990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US" sz="1000" b="1">
                <a:solidFill>
                  <a:schemeClr val="bg2"/>
                </a:solidFill>
                <a:latin typeface="Garamond" pitchFamily="18" charset="0"/>
              </a:rPr>
              <a:t>Intervention</a:t>
            </a:r>
          </a:p>
        </p:txBody>
      </p:sp>
      <p:sp>
        <p:nvSpPr>
          <p:cNvPr id="141326" name="Text Box 13"/>
          <p:cNvSpPr txBox="1">
            <a:spLocks noChangeArrowheads="1"/>
          </p:cNvSpPr>
          <p:nvPr/>
        </p:nvSpPr>
        <p:spPr bwMode="auto">
          <a:xfrm>
            <a:off x="1600200" y="1066802"/>
            <a:ext cx="99060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ctr">
              <a:spcBef>
                <a:spcPct val="50000"/>
              </a:spcBef>
            </a:pPr>
            <a:r>
              <a:rPr lang="en-US" sz="1000" b="1">
                <a:solidFill>
                  <a:schemeClr val="bg2"/>
                </a:solidFill>
                <a:latin typeface="Garamond" pitchFamily="18" charset="0"/>
              </a:rPr>
              <a:t>Intervention</a:t>
            </a:r>
          </a:p>
        </p:txBody>
      </p:sp>
      <p:sp>
        <p:nvSpPr>
          <p:cNvPr id="141328" name="Line 15"/>
          <p:cNvSpPr>
            <a:spLocks noChangeShapeType="1"/>
          </p:cNvSpPr>
          <p:nvPr/>
        </p:nvSpPr>
        <p:spPr bwMode="auto">
          <a:xfrm>
            <a:off x="685800" y="1066800"/>
            <a:ext cx="1295400" cy="0"/>
          </a:xfrm>
          <a:prstGeom prst="line">
            <a:avLst/>
          </a:prstGeom>
          <a:noFill/>
          <a:ln w="9525">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1329" name="Line 16"/>
          <p:cNvSpPr>
            <a:spLocks noChangeShapeType="1"/>
          </p:cNvSpPr>
          <p:nvPr/>
        </p:nvSpPr>
        <p:spPr bwMode="auto">
          <a:xfrm>
            <a:off x="685800" y="381000"/>
            <a:ext cx="1295400" cy="0"/>
          </a:xfrm>
          <a:prstGeom prst="line">
            <a:avLst/>
          </a:prstGeom>
          <a:noFill/>
          <a:ln w="9525">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1330" name="Line 17"/>
          <p:cNvSpPr>
            <a:spLocks noChangeShapeType="1"/>
          </p:cNvSpPr>
          <p:nvPr/>
        </p:nvSpPr>
        <p:spPr bwMode="auto">
          <a:xfrm>
            <a:off x="1524000" y="2667000"/>
            <a:ext cx="1066800" cy="0"/>
          </a:xfrm>
          <a:prstGeom prst="line">
            <a:avLst/>
          </a:prstGeom>
          <a:noFill/>
          <a:ln w="9525">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1331" name="Line 18"/>
          <p:cNvSpPr>
            <a:spLocks noChangeShapeType="1"/>
          </p:cNvSpPr>
          <p:nvPr/>
        </p:nvSpPr>
        <p:spPr bwMode="auto">
          <a:xfrm>
            <a:off x="1524000" y="3429000"/>
            <a:ext cx="1066800" cy="0"/>
          </a:xfrm>
          <a:prstGeom prst="line">
            <a:avLst/>
          </a:prstGeom>
          <a:noFill/>
          <a:ln w="9525">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1332" name="Line 19"/>
          <p:cNvSpPr>
            <a:spLocks noChangeShapeType="1"/>
          </p:cNvSpPr>
          <p:nvPr/>
        </p:nvSpPr>
        <p:spPr bwMode="auto">
          <a:xfrm>
            <a:off x="3124200" y="4953000"/>
            <a:ext cx="1371600" cy="0"/>
          </a:xfrm>
          <a:prstGeom prst="line">
            <a:avLst/>
          </a:prstGeom>
          <a:noFill/>
          <a:ln w="9525">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41333" name="Line 20"/>
          <p:cNvSpPr>
            <a:spLocks noChangeShapeType="1"/>
          </p:cNvSpPr>
          <p:nvPr/>
        </p:nvSpPr>
        <p:spPr bwMode="auto">
          <a:xfrm>
            <a:off x="3124200" y="5562600"/>
            <a:ext cx="1447800" cy="0"/>
          </a:xfrm>
          <a:prstGeom prst="line">
            <a:avLst/>
          </a:prstGeom>
          <a:noFill/>
          <a:ln w="9525">
            <a:solidFill>
              <a:schemeClr val="bg2"/>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8398276" y="6374167"/>
            <a:ext cx="559293" cy="369332"/>
          </a:xfrm>
          <a:prstGeom prst="rect">
            <a:avLst/>
          </a:prstGeom>
          <a:noFill/>
        </p:spPr>
        <p:txBody>
          <a:bodyPr wrap="square" rtlCol="0">
            <a:spAutoFit/>
          </a:bodyPr>
          <a:lstStyle/>
          <a:p>
            <a:r>
              <a:rPr lang="en-US" dirty="0" smtClean="0"/>
              <a:t>40</a:t>
            </a:r>
            <a:endParaRPr lang="en-US" dirty="0"/>
          </a:p>
        </p:txBody>
      </p:sp>
    </p:spTree>
    <p:extLst>
      <p:ext uri="{BB962C8B-B14F-4D97-AF65-F5344CB8AC3E}">
        <p14:creationId xmlns:p14="http://schemas.microsoft.com/office/powerpoint/2010/main" val="2236979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2"/>
                </a:solidFill>
              </a:rPr>
              <a:t>Patient Enemy #1:  Bed</a:t>
            </a:r>
            <a:endParaRPr lang="en-US" sz="3600" b="1" dirty="0">
              <a:solidFill>
                <a:schemeClr val="tx2"/>
              </a:solidFill>
            </a:endParaRPr>
          </a:p>
        </p:txBody>
      </p:sp>
      <p:sp>
        <p:nvSpPr>
          <p:cNvPr id="3" name="Content Placeholder 2"/>
          <p:cNvSpPr>
            <a:spLocks noGrp="1"/>
          </p:cNvSpPr>
          <p:nvPr>
            <p:ph idx="1"/>
          </p:nvPr>
        </p:nvSpPr>
        <p:spPr>
          <a:xfrm>
            <a:off x="457200" y="1676400"/>
            <a:ext cx="8229600" cy="4267200"/>
          </a:xfrm>
        </p:spPr>
        <p:txBody>
          <a:bodyPr>
            <a:normAutofit/>
          </a:bodyPr>
          <a:lstStyle/>
          <a:p>
            <a:pPr>
              <a:buNone/>
            </a:pPr>
            <a:r>
              <a:rPr lang="en-US" dirty="0" smtClean="0"/>
              <a:t>Complications Associated with Hospital Beds:</a:t>
            </a:r>
          </a:p>
          <a:p>
            <a:pPr lvl="1"/>
            <a:endParaRPr lang="en-US" dirty="0" smtClean="0"/>
          </a:p>
          <a:p>
            <a:pPr lvl="1"/>
            <a:r>
              <a:rPr lang="en-US" dirty="0" smtClean="0"/>
              <a:t>Aspiration pneumonia</a:t>
            </a:r>
          </a:p>
          <a:p>
            <a:pPr lvl="1"/>
            <a:r>
              <a:rPr lang="en-US" b="1" dirty="0" smtClean="0"/>
              <a:t>Deep Vein Thrombosis</a:t>
            </a:r>
          </a:p>
          <a:p>
            <a:pPr lvl="1"/>
            <a:r>
              <a:rPr lang="en-US" dirty="0" smtClean="0"/>
              <a:t>Delirium</a:t>
            </a:r>
          </a:p>
          <a:p>
            <a:pPr lvl="1"/>
            <a:r>
              <a:rPr lang="en-US" dirty="0" smtClean="0"/>
              <a:t>Pulmonary Emboli</a:t>
            </a:r>
          </a:p>
          <a:p>
            <a:pPr lvl="1"/>
            <a:r>
              <a:rPr lang="en-US" dirty="0" smtClean="0"/>
              <a:t>Pressure Ulcers</a:t>
            </a:r>
          </a:p>
          <a:p>
            <a:pPr lvl="1"/>
            <a:r>
              <a:rPr lang="en-US" dirty="0" smtClean="0"/>
              <a:t>Ileus, Bowel Paralysis</a:t>
            </a:r>
            <a:endParaRPr lang="en-US" dirty="0"/>
          </a:p>
        </p:txBody>
      </p:sp>
      <p:sp>
        <p:nvSpPr>
          <p:cNvPr id="5" name="TextBox 4"/>
          <p:cNvSpPr txBox="1"/>
          <p:nvPr/>
        </p:nvSpPr>
        <p:spPr>
          <a:xfrm>
            <a:off x="8353887" y="6248401"/>
            <a:ext cx="665826" cy="369332"/>
          </a:xfrm>
          <a:prstGeom prst="rect">
            <a:avLst/>
          </a:prstGeom>
          <a:noFill/>
        </p:spPr>
        <p:txBody>
          <a:bodyPr wrap="square" rtlCol="0">
            <a:spAutoFit/>
          </a:bodyPr>
          <a:lstStyle/>
          <a:p>
            <a:r>
              <a:rPr lang="en-US" dirty="0" smtClean="0"/>
              <a:t>41</a:t>
            </a:r>
            <a:endParaRPr lang="en-US" dirty="0"/>
          </a:p>
        </p:txBody>
      </p:sp>
    </p:spTree>
    <p:extLst>
      <p:ext uri="{BB962C8B-B14F-4D97-AF65-F5344CB8AC3E}">
        <p14:creationId xmlns:p14="http://schemas.microsoft.com/office/powerpoint/2010/main" val="34540761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PICC Lines</a:t>
            </a:r>
            <a:endParaRPr lang="en-US" dirty="0"/>
          </a:p>
        </p:txBody>
      </p:sp>
      <p:sp>
        <p:nvSpPr>
          <p:cNvPr id="3" name="Content Placeholder 2"/>
          <p:cNvSpPr>
            <a:spLocks noGrp="1"/>
          </p:cNvSpPr>
          <p:nvPr>
            <p:ph idx="1"/>
          </p:nvPr>
        </p:nvSpPr>
        <p:spPr/>
        <p:txBody>
          <a:bodyPr/>
          <a:lstStyle/>
          <a:p>
            <a:r>
              <a:rPr lang="en-US" dirty="0" smtClean="0"/>
              <a:t>Increasing use</a:t>
            </a:r>
          </a:p>
          <a:p>
            <a:r>
              <a:rPr lang="en-US" dirty="0" smtClean="0"/>
              <a:t>Symptomatic VTE associated with PICC during hospitalization           3.0 -7.8%</a:t>
            </a:r>
          </a:p>
          <a:p>
            <a:r>
              <a:rPr lang="en-US" dirty="0" smtClean="0"/>
              <a:t>Significant CLABSI burden</a:t>
            </a:r>
          </a:p>
          <a:p>
            <a:r>
              <a:rPr lang="en-US" dirty="0" smtClean="0"/>
              <a:t>Occlusion complications / </a:t>
            </a:r>
            <a:r>
              <a:rPr lang="en-US" dirty="0" err="1" smtClean="0"/>
              <a:t>lytics</a:t>
            </a:r>
            <a:endParaRPr lang="en-US" dirty="0" smtClean="0"/>
          </a:p>
        </p:txBody>
      </p:sp>
      <p:sp>
        <p:nvSpPr>
          <p:cNvPr id="5" name="TextBox 4"/>
          <p:cNvSpPr txBox="1"/>
          <p:nvPr/>
        </p:nvSpPr>
        <p:spPr>
          <a:xfrm>
            <a:off x="7910004" y="6063449"/>
            <a:ext cx="852256" cy="369332"/>
          </a:xfrm>
          <a:prstGeom prst="rect">
            <a:avLst/>
          </a:prstGeom>
          <a:noFill/>
        </p:spPr>
        <p:txBody>
          <a:bodyPr wrap="square" rtlCol="0">
            <a:spAutoFit/>
          </a:bodyPr>
          <a:lstStyle/>
          <a:p>
            <a:r>
              <a:rPr lang="en-US" dirty="0" smtClean="0"/>
              <a:t>42</a:t>
            </a:r>
            <a:endParaRPr lang="en-US" dirty="0"/>
          </a:p>
        </p:txBody>
      </p:sp>
    </p:spTree>
    <p:extLst>
      <p:ext uri="{BB962C8B-B14F-4D97-AF65-F5344CB8AC3E}">
        <p14:creationId xmlns:p14="http://schemas.microsoft.com/office/powerpoint/2010/main" val="429301552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71881"/>
            <a:ext cx="8229600" cy="994487"/>
          </a:xfrm>
        </p:spPr>
        <p:txBody>
          <a:bodyPr>
            <a:normAutofit/>
          </a:bodyPr>
          <a:lstStyle/>
          <a:p>
            <a:r>
              <a:rPr lang="en-US" dirty="0" smtClean="0"/>
              <a:t>Practices to Reduce PICC complications</a:t>
            </a:r>
            <a:endParaRPr lang="en-US" dirty="0"/>
          </a:p>
        </p:txBody>
      </p:sp>
      <p:sp>
        <p:nvSpPr>
          <p:cNvPr id="3" name="Content Placeholder 2"/>
          <p:cNvSpPr>
            <a:spLocks noGrp="1"/>
          </p:cNvSpPr>
          <p:nvPr>
            <p:ph idx="1"/>
          </p:nvPr>
        </p:nvSpPr>
        <p:spPr>
          <a:xfrm>
            <a:off x="457202" y="1600201"/>
            <a:ext cx="8229599" cy="4374931"/>
          </a:xfrm>
        </p:spPr>
        <p:txBody>
          <a:bodyPr>
            <a:normAutofit fontScale="92500" lnSpcReduction="20000"/>
          </a:bodyPr>
          <a:lstStyle/>
          <a:p>
            <a:r>
              <a:rPr lang="en-US" dirty="0" smtClean="0"/>
              <a:t>Minimize exposure to PICCs</a:t>
            </a:r>
          </a:p>
          <a:p>
            <a:pPr lvl="1"/>
            <a:r>
              <a:rPr lang="en-US" dirty="0" smtClean="0"/>
              <a:t>Maximize midline / PIV </a:t>
            </a:r>
          </a:p>
          <a:p>
            <a:pPr lvl="1"/>
            <a:r>
              <a:rPr lang="en-US" dirty="0" smtClean="0"/>
              <a:t>Remove asap</a:t>
            </a:r>
          </a:p>
          <a:p>
            <a:r>
              <a:rPr lang="en-US" dirty="0" smtClean="0"/>
              <a:t>Size matters – smaller PICCs = fewer DVT</a:t>
            </a:r>
          </a:p>
          <a:p>
            <a:r>
              <a:rPr lang="en-US" dirty="0" smtClean="0"/>
              <a:t>Smallest number of lumens</a:t>
            </a:r>
          </a:p>
          <a:p>
            <a:r>
              <a:rPr lang="en-US" dirty="0" smtClean="0"/>
              <a:t>Proper flushing</a:t>
            </a:r>
          </a:p>
          <a:p>
            <a:r>
              <a:rPr lang="en-US" dirty="0" smtClean="0"/>
              <a:t>Following all infection control practices</a:t>
            </a:r>
          </a:p>
          <a:p>
            <a:r>
              <a:rPr lang="en-US" dirty="0" smtClean="0"/>
              <a:t>Fewer attempts to place PICC</a:t>
            </a:r>
          </a:p>
          <a:p>
            <a:r>
              <a:rPr lang="en-US" dirty="0" smtClean="0"/>
              <a:t>Appropriately sized catheter in proper position</a:t>
            </a:r>
          </a:p>
          <a:p>
            <a:r>
              <a:rPr lang="en-US" dirty="0" smtClean="0"/>
              <a:t>Appropriate DVT prophylaxis probably helps some, but not as much as for leg DVT</a:t>
            </a:r>
          </a:p>
          <a:p>
            <a:r>
              <a:rPr lang="en-US" dirty="0" smtClean="0"/>
              <a:t>Special catheters?</a:t>
            </a:r>
            <a:endParaRPr lang="en-US" dirty="0"/>
          </a:p>
        </p:txBody>
      </p:sp>
      <p:sp>
        <p:nvSpPr>
          <p:cNvPr id="5" name="TextBox 4"/>
          <p:cNvSpPr txBox="1"/>
          <p:nvPr/>
        </p:nvSpPr>
        <p:spPr>
          <a:xfrm>
            <a:off x="575441" y="5975133"/>
            <a:ext cx="6227380" cy="1015663"/>
          </a:xfrm>
          <a:prstGeom prst="rect">
            <a:avLst/>
          </a:prstGeom>
          <a:noFill/>
        </p:spPr>
        <p:txBody>
          <a:bodyPr wrap="square" rtlCol="0">
            <a:spAutoFit/>
          </a:bodyPr>
          <a:lstStyle/>
          <a:p>
            <a:pPr lvl="0"/>
            <a:r>
              <a:rPr lang="en-US" sz="1200" dirty="0"/>
              <a:t>Evans RS, Sharp JH, </a:t>
            </a:r>
            <a:r>
              <a:rPr lang="en-US" sz="1200" dirty="0" err="1"/>
              <a:t>Linford</a:t>
            </a:r>
            <a:r>
              <a:rPr lang="en-US" sz="1200" dirty="0"/>
              <a:t> LH, Lloyd JF et al. Reduction of Peripherally Inserted Central Catheter-Associated DVT. </a:t>
            </a:r>
            <a:r>
              <a:rPr lang="en-US" sz="1200" i="1" dirty="0"/>
              <a:t>Chest</a:t>
            </a:r>
            <a:r>
              <a:rPr lang="en-US" sz="1200" dirty="0"/>
              <a:t> 2013; 143(3):626-633</a:t>
            </a:r>
            <a:r>
              <a:rPr lang="en-US" sz="1200" dirty="0" smtClean="0"/>
              <a:t>.</a:t>
            </a:r>
          </a:p>
          <a:p>
            <a:r>
              <a:rPr lang="en-US" sz="1200" dirty="0"/>
              <a:t>Mai C, Hunt D. Upper-extremity Deep Vein Thrombosis: A Review. </a:t>
            </a:r>
            <a:r>
              <a:rPr lang="en-US" sz="1200" i="1" dirty="0"/>
              <a:t>Am J Med</a:t>
            </a:r>
            <a:r>
              <a:rPr lang="en-US" sz="1200" dirty="0"/>
              <a:t> 2011; 124:402-407.</a:t>
            </a:r>
          </a:p>
          <a:p>
            <a:pPr lvl="0"/>
            <a:endParaRPr lang="en-US" sz="1200" dirty="0"/>
          </a:p>
        </p:txBody>
      </p:sp>
      <p:sp>
        <p:nvSpPr>
          <p:cNvPr id="6" name="TextBox 5"/>
          <p:cNvSpPr txBox="1"/>
          <p:nvPr/>
        </p:nvSpPr>
        <p:spPr>
          <a:xfrm>
            <a:off x="8114190" y="6152225"/>
            <a:ext cx="932156" cy="369332"/>
          </a:xfrm>
          <a:prstGeom prst="rect">
            <a:avLst/>
          </a:prstGeom>
          <a:noFill/>
        </p:spPr>
        <p:txBody>
          <a:bodyPr wrap="square" rtlCol="0">
            <a:spAutoFit/>
          </a:bodyPr>
          <a:lstStyle/>
          <a:p>
            <a:r>
              <a:rPr lang="en-US" dirty="0" smtClean="0"/>
              <a:t>43</a:t>
            </a:r>
            <a:endParaRPr lang="en-US" dirty="0"/>
          </a:p>
        </p:txBody>
      </p:sp>
    </p:spTree>
    <p:extLst>
      <p:ext uri="{BB962C8B-B14F-4D97-AF65-F5344CB8AC3E}">
        <p14:creationId xmlns:p14="http://schemas.microsoft.com/office/powerpoint/2010/main" val="6042771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normAutofit/>
          </a:bodyPr>
          <a:lstStyle/>
          <a:p>
            <a:r>
              <a:rPr lang="en-US" dirty="0" smtClean="0"/>
              <a:t>Questions / Answers / Comments?</a:t>
            </a:r>
            <a:endParaRPr lang="en-US" dirty="0"/>
          </a:p>
        </p:txBody>
      </p:sp>
      <p:sp>
        <p:nvSpPr>
          <p:cNvPr id="293891" name="Rectangle 3"/>
          <p:cNvSpPr>
            <a:spLocks noGrp="1" noChangeArrowheads="1"/>
          </p:cNvSpPr>
          <p:nvPr>
            <p:ph idx="1"/>
          </p:nvPr>
        </p:nvSpPr>
        <p:spPr>
          <a:xfrm>
            <a:off x="457202" y="1600202"/>
            <a:ext cx="8229599" cy="4587948"/>
          </a:xfrm>
        </p:spPr>
        <p:txBody>
          <a:bodyPr>
            <a:normAutofit/>
          </a:bodyPr>
          <a:lstStyle/>
          <a:p>
            <a:r>
              <a:rPr lang="en-US" dirty="0" smtClean="0"/>
              <a:t>Coming Spring 2015   -  Major Revision / Update AHRQ DVT Prevention Guide</a:t>
            </a:r>
          </a:p>
          <a:p>
            <a:endParaRPr lang="en-US" dirty="0"/>
          </a:p>
          <a:p>
            <a:r>
              <a:rPr lang="en-US" dirty="0" smtClean="0"/>
              <a:t>Questions on this webinar series?  </a:t>
            </a:r>
            <a:r>
              <a:rPr lang="en-US" smtClean="0"/>
              <a:t>Contact Cynthia Sayers at 404-498-0020.</a:t>
            </a:r>
            <a:endParaRPr lang="en-US" dirty="0" smtClean="0"/>
          </a:p>
          <a:p>
            <a:endParaRPr lang="en-US" dirty="0" smtClean="0"/>
          </a:p>
          <a:p>
            <a:endParaRPr lang="en-US" dirty="0"/>
          </a:p>
          <a:p>
            <a:pPr marL="0" indent="0">
              <a:buNone/>
            </a:pPr>
            <a:endParaRPr lang="en-US" dirty="0" smtClean="0"/>
          </a:p>
        </p:txBody>
      </p:sp>
      <p:sp>
        <p:nvSpPr>
          <p:cNvPr id="3" name="TextBox 2"/>
          <p:cNvSpPr txBox="1"/>
          <p:nvPr/>
        </p:nvSpPr>
        <p:spPr>
          <a:xfrm>
            <a:off x="8433786" y="6436311"/>
            <a:ext cx="541538" cy="369332"/>
          </a:xfrm>
          <a:prstGeom prst="rect">
            <a:avLst/>
          </a:prstGeom>
          <a:noFill/>
        </p:spPr>
        <p:txBody>
          <a:bodyPr wrap="square" rtlCol="0">
            <a:spAutoFit/>
          </a:bodyPr>
          <a:lstStyle/>
          <a:p>
            <a:r>
              <a:rPr lang="en-US" dirty="0" smtClean="0"/>
              <a:t>44</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200" y="702321"/>
            <a:ext cx="8229600" cy="838200"/>
          </a:xfrm>
        </p:spPr>
        <p:txBody>
          <a:bodyPr/>
          <a:lstStyle/>
          <a:p>
            <a:r>
              <a:rPr lang="en-US" dirty="0" smtClean="0"/>
              <a:t>QI Framework and Strategies that Work </a:t>
            </a:r>
            <a:r>
              <a:rPr lang="en-US" dirty="0"/>
              <a:t/>
            </a:r>
            <a:br>
              <a:rPr lang="en-US" dirty="0"/>
            </a:br>
            <a:endParaRPr lang="en-US" dirty="0"/>
          </a:p>
        </p:txBody>
      </p:sp>
      <p:sp>
        <p:nvSpPr>
          <p:cNvPr id="3" name="Content Placeholder 2"/>
          <p:cNvSpPr>
            <a:spLocks noGrp="1"/>
          </p:cNvSpPr>
          <p:nvPr>
            <p:ph idx="1"/>
          </p:nvPr>
        </p:nvSpPr>
        <p:spPr>
          <a:xfrm>
            <a:off x="457200" y="1528521"/>
            <a:ext cx="8229599" cy="2344271"/>
          </a:xfrm>
        </p:spPr>
        <p:txBody>
          <a:bodyPr/>
          <a:lstStyle/>
          <a:p>
            <a:r>
              <a:rPr lang="en-US" sz="2000" dirty="0" smtClean="0"/>
              <a:t>UC San Diego and Univ. of California VTEP Collaborative</a:t>
            </a:r>
          </a:p>
          <a:p>
            <a:r>
              <a:rPr lang="en-US" sz="2000" dirty="0" smtClean="0"/>
              <a:t>SHM / AHRQ improvement guides and Collaborative</a:t>
            </a:r>
          </a:p>
          <a:p>
            <a:r>
              <a:rPr lang="en-US" sz="2000" dirty="0" smtClean="0"/>
              <a:t>Experience, mentoring other hospitals via UCSD CIIS</a:t>
            </a:r>
          </a:p>
          <a:p>
            <a:r>
              <a:rPr lang="en-US" sz="2000" dirty="0" smtClean="0"/>
              <a:t>Johns Hopkins experience</a:t>
            </a:r>
          </a:p>
          <a:p>
            <a:r>
              <a:rPr lang="en-US" sz="2000" dirty="0" smtClean="0"/>
              <a:t>Systematic reviews</a:t>
            </a:r>
            <a:endParaRPr lang="en-US" sz="2000" dirty="0"/>
          </a:p>
        </p:txBody>
      </p:sp>
      <p:sp>
        <p:nvSpPr>
          <p:cNvPr id="6" name="TextBox 5"/>
          <p:cNvSpPr txBox="1"/>
          <p:nvPr/>
        </p:nvSpPr>
        <p:spPr>
          <a:xfrm>
            <a:off x="238448" y="4009291"/>
            <a:ext cx="8448352" cy="2400657"/>
          </a:xfrm>
          <a:prstGeom prst="rect">
            <a:avLst/>
          </a:prstGeom>
          <a:noFill/>
        </p:spPr>
        <p:txBody>
          <a:bodyPr wrap="square" rtlCol="0">
            <a:spAutoFit/>
          </a:bodyPr>
          <a:lstStyle/>
          <a:p>
            <a:pPr lvl="0"/>
            <a:r>
              <a:rPr lang="en-US" sz="1000" dirty="0"/>
              <a:t>Kahn SR, Morrison DR, Cohen JM, </a:t>
            </a:r>
            <a:r>
              <a:rPr lang="en-US" sz="1000" dirty="0" err="1"/>
              <a:t>Emed</a:t>
            </a:r>
            <a:r>
              <a:rPr lang="en-US" sz="1000" dirty="0"/>
              <a:t> J, </a:t>
            </a:r>
            <a:r>
              <a:rPr lang="en-US" sz="1000" dirty="0" err="1"/>
              <a:t>Tagalakis</a:t>
            </a:r>
            <a:r>
              <a:rPr lang="en-US" sz="1000" dirty="0"/>
              <a:t> V, </a:t>
            </a:r>
            <a:r>
              <a:rPr lang="en-US" sz="1000" dirty="0" err="1"/>
              <a:t>Roussin</a:t>
            </a:r>
            <a:r>
              <a:rPr lang="en-US" sz="1000" dirty="0"/>
              <a:t> A, Geerts W. Interventions for implementation of </a:t>
            </a:r>
            <a:r>
              <a:rPr lang="en-US" sz="1000" dirty="0" err="1"/>
              <a:t>thromboprophylaxis</a:t>
            </a:r>
            <a:r>
              <a:rPr lang="en-US" sz="1000" dirty="0"/>
              <a:t> in hospitalized medical and surgical patients at risk for venous thromboembolism (Review). </a:t>
            </a:r>
            <a:r>
              <a:rPr lang="en-US" sz="1000" i="1" dirty="0"/>
              <a:t>Cochrane Database of Systematic Reviews</a:t>
            </a:r>
            <a:r>
              <a:rPr lang="en-US" sz="1000" dirty="0"/>
              <a:t> 2013, Issue 7. Art. No.: CD008201. DOI: 10.1002/14651858.CD008201.pub2</a:t>
            </a:r>
            <a:r>
              <a:rPr lang="en-US" sz="1000" dirty="0" smtClean="0"/>
              <a:t>.</a:t>
            </a:r>
          </a:p>
          <a:p>
            <a:pPr lvl="0"/>
            <a:endParaRPr lang="en-US" sz="1000" dirty="0">
              <a:effectLst/>
            </a:endParaRPr>
          </a:p>
          <a:p>
            <a:r>
              <a:rPr lang="en-US" sz="1000" dirty="0" err="1"/>
              <a:t>Streiff</a:t>
            </a:r>
            <a:r>
              <a:rPr lang="en-US" sz="1000" dirty="0"/>
              <a:t> MB, </a:t>
            </a:r>
            <a:r>
              <a:rPr lang="en-US" sz="1000" dirty="0" err="1"/>
              <a:t>Carolan</a:t>
            </a:r>
            <a:r>
              <a:rPr lang="en-US" sz="1000" dirty="0"/>
              <a:t> HT, Hobson DB, Kraus PS, </a:t>
            </a:r>
            <a:r>
              <a:rPr lang="en-US" sz="1000" dirty="0" err="1"/>
              <a:t>Holzmueller</a:t>
            </a:r>
            <a:r>
              <a:rPr lang="en-US" sz="1000" dirty="0"/>
              <a:t> CG, </a:t>
            </a:r>
            <a:r>
              <a:rPr lang="en-US" sz="1000" dirty="0" err="1"/>
              <a:t>Demski</a:t>
            </a:r>
            <a:r>
              <a:rPr lang="en-US" sz="1000" dirty="0"/>
              <a:t> R, et al. Lessons from the Johns Hopkins Multi-Disciplinary Venous Thromboembolism (VTE) Prevention Collaborative. </a:t>
            </a:r>
            <a:r>
              <a:rPr lang="en-US" sz="1000" i="1" dirty="0"/>
              <a:t>BMJ</a:t>
            </a:r>
            <a:r>
              <a:rPr lang="en-US" sz="1000" dirty="0"/>
              <a:t> 2012; Jun 19;344:e3935.</a:t>
            </a:r>
          </a:p>
          <a:p>
            <a:pPr lvl="0"/>
            <a:endParaRPr lang="en-US" sz="1000" dirty="0" smtClean="0">
              <a:effectLst/>
            </a:endParaRPr>
          </a:p>
          <a:p>
            <a:r>
              <a:rPr lang="en-US" sz="1000" dirty="0" err="1"/>
              <a:t>Kakkar</a:t>
            </a:r>
            <a:r>
              <a:rPr lang="en-US" sz="1000" dirty="0"/>
              <a:t> AK, Davidson BL, Haas SK. Compliance with recommended prophylaxis for venous thromboembolism: improving the use and rate of uptake of clinical practice guidelines. </a:t>
            </a:r>
            <a:r>
              <a:rPr lang="en-US" sz="1000" i="1" dirty="0"/>
              <a:t>J </a:t>
            </a:r>
            <a:r>
              <a:rPr lang="en-US" sz="1000" i="1" dirty="0" err="1"/>
              <a:t>Thromb</a:t>
            </a:r>
            <a:r>
              <a:rPr lang="en-US" sz="1000" i="1" dirty="0"/>
              <a:t> </a:t>
            </a:r>
            <a:r>
              <a:rPr lang="en-US" sz="1000" i="1" dirty="0" err="1"/>
              <a:t>Haemost</a:t>
            </a:r>
            <a:r>
              <a:rPr lang="en-US" sz="1000" i="1" dirty="0"/>
              <a:t>.</a:t>
            </a:r>
            <a:r>
              <a:rPr lang="en-US" sz="1000" dirty="0"/>
              <a:t> 2004;2:221–227</a:t>
            </a:r>
            <a:r>
              <a:rPr lang="en-US" sz="1000" dirty="0" smtClean="0"/>
              <a:t>.</a:t>
            </a:r>
          </a:p>
          <a:p>
            <a:endParaRPr lang="en-US" sz="1000" dirty="0"/>
          </a:p>
          <a:p>
            <a:pPr lvl="0"/>
            <a:r>
              <a:rPr lang="en-US" sz="1000" dirty="0" err="1"/>
              <a:t>Tooher</a:t>
            </a:r>
            <a:r>
              <a:rPr lang="en-US" sz="1000" dirty="0"/>
              <a:t> R, Middleton P, Pham C, et al. A systematic review of strategies to improve prophylaxis for venous thromboembolism in hospitals. </a:t>
            </a:r>
            <a:r>
              <a:rPr lang="en-US" sz="1000" i="1" dirty="0"/>
              <a:t>Ann </a:t>
            </a:r>
            <a:r>
              <a:rPr lang="en-US" sz="1000" i="1" dirty="0" err="1"/>
              <a:t>Surg</a:t>
            </a:r>
            <a:r>
              <a:rPr lang="en-US" sz="1000" dirty="0"/>
              <a:t> 2005; 241:397–415</a:t>
            </a:r>
            <a:r>
              <a:rPr lang="en-US" sz="1000" dirty="0" smtClean="0"/>
              <a:t>.</a:t>
            </a:r>
          </a:p>
          <a:p>
            <a:pPr lvl="0"/>
            <a:endParaRPr lang="en-US" sz="1000" dirty="0"/>
          </a:p>
          <a:p>
            <a:pPr lvl="0"/>
            <a:r>
              <a:rPr lang="en-US" sz="1000" dirty="0"/>
              <a:t>Maynard G, Stein J. Designing and Implementing Effective VTE Prevention Protocols: Lessons from </a:t>
            </a:r>
            <a:r>
              <a:rPr lang="en-US" sz="1000" dirty="0" err="1"/>
              <a:t>Collaboratives</a:t>
            </a:r>
            <a:r>
              <a:rPr lang="en-US" sz="1000" dirty="0"/>
              <a:t>. </a:t>
            </a:r>
            <a:r>
              <a:rPr lang="en-US" sz="1000" i="1" dirty="0"/>
              <a:t>J </a:t>
            </a:r>
            <a:r>
              <a:rPr lang="en-US" sz="1000" i="1" dirty="0" err="1"/>
              <a:t>Thromb</a:t>
            </a:r>
            <a:r>
              <a:rPr lang="en-US" sz="1000" i="1" dirty="0"/>
              <a:t> Thrombolysis</a:t>
            </a:r>
            <a:r>
              <a:rPr lang="en-US" sz="1000" dirty="0"/>
              <a:t> 2010 Feb:29(2):159-166. </a:t>
            </a:r>
          </a:p>
        </p:txBody>
      </p:sp>
      <p:sp>
        <p:nvSpPr>
          <p:cNvPr id="4" name="TextBox 3"/>
          <p:cNvSpPr txBox="1"/>
          <p:nvPr/>
        </p:nvSpPr>
        <p:spPr>
          <a:xfrm>
            <a:off x="324000" y="316800"/>
            <a:ext cx="3052800" cy="369332"/>
          </a:xfrm>
          <a:prstGeom prst="rect">
            <a:avLst/>
          </a:prstGeom>
          <a:noFill/>
        </p:spPr>
        <p:txBody>
          <a:bodyPr wrap="square" rtlCol="0">
            <a:spAutoFit/>
          </a:bodyPr>
          <a:lstStyle/>
          <a:p>
            <a:r>
              <a:rPr lang="en-US" dirty="0" smtClean="0">
                <a:solidFill>
                  <a:schemeClr val="bg1"/>
                </a:solidFill>
              </a:rPr>
              <a:t>Sources</a:t>
            </a:r>
            <a:endParaRPr lang="en-US" dirty="0">
              <a:solidFill>
                <a:schemeClr val="bg1"/>
              </a:solidFill>
            </a:endParaRPr>
          </a:p>
        </p:txBody>
      </p:sp>
      <p:sp>
        <p:nvSpPr>
          <p:cNvPr id="7" name="TextBox 6"/>
          <p:cNvSpPr txBox="1"/>
          <p:nvPr/>
        </p:nvSpPr>
        <p:spPr>
          <a:xfrm>
            <a:off x="8131945" y="6409948"/>
            <a:ext cx="1012055" cy="369332"/>
          </a:xfrm>
          <a:prstGeom prst="rect">
            <a:avLst/>
          </a:prstGeom>
          <a:noFill/>
        </p:spPr>
        <p:txBody>
          <a:bodyPr wrap="square" rtlCol="0">
            <a:spAutoFit/>
          </a:bodyPr>
          <a:lstStyle/>
          <a:p>
            <a:r>
              <a:rPr lang="en-US" dirty="0" smtClean="0"/>
              <a:t>5</a:t>
            </a:r>
            <a:endParaRPr lang="en-US" dirty="0"/>
          </a:p>
        </p:txBody>
      </p:sp>
    </p:spTree>
    <p:extLst>
      <p:ext uri="{BB962C8B-B14F-4D97-AF65-F5344CB8AC3E}">
        <p14:creationId xmlns:p14="http://schemas.microsoft.com/office/powerpoint/2010/main" val="245464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000" y="681266"/>
            <a:ext cx="8229600" cy="701134"/>
          </a:xfrm>
        </p:spPr>
        <p:txBody>
          <a:bodyPr/>
          <a:lstStyle/>
          <a:p>
            <a:r>
              <a:rPr lang="en-US" dirty="0" smtClean="0"/>
              <a:t>Strategies to Reduce HA VTE</a:t>
            </a:r>
            <a:endParaRPr lang="en-US" dirty="0"/>
          </a:p>
        </p:txBody>
      </p:sp>
      <p:sp>
        <p:nvSpPr>
          <p:cNvPr id="3" name="Content Placeholder 2"/>
          <p:cNvSpPr>
            <a:spLocks noGrp="1"/>
          </p:cNvSpPr>
          <p:nvPr>
            <p:ph idx="1"/>
          </p:nvPr>
        </p:nvSpPr>
        <p:spPr>
          <a:xfrm>
            <a:off x="457202" y="1557155"/>
            <a:ext cx="8229599" cy="4619527"/>
          </a:xfrm>
        </p:spPr>
        <p:txBody>
          <a:bodyPr>
            <a:normAutofit fontScale="85000" lnSpcReduction="10000"/>
          </a:bodyPr>
          <a:lstStyle/>
          <a:p>
            <a:r>
              <a:rPr lang="en-US" dirty="0" smtClean="0"/>
              <a:t>Centralized steering group for institution wide approach</a:t>
            </a:r>
          </a:p>
          <a:p>
            <a:r>
              <a:rPr lang="en-US" dirty="0" smtClean="0"/>
              <a:t>Review and distill the evidence / best practices</a:t>
            </a:r>
          </a:p>
          <a:p>
            <a:r>
              <a:rPr lang="en-US" dirty="0" smtClean="0"/>
              <a:t>Standardize – Create a VTE Prevention Protocol </a:t>
            </a:r>
          </a:p>
          <a:p>
            <a:r>
              <a:rPr lang="en-US" dirty="0" smtClean="0"/>
              <a:t>Embed protocol guidance into order sets, hard stops for use on admission, transfer, and post op – Provide seamless CDS </a:t>
            </a:r>
          </a:p>
          <a:p>
            <a:r>
              <a:rPr lang="en-US" dirty="0" smtClean="0"/>
              <a:t>Go beyond core measures / SCIP -    better measures</a:t>
            </a:r>
          </a:p>
          <a:p>
            <a:r>
              <a:rPr lang="en-US" dirty="0" smtClean="0"/>
              <a:t>Active day-to-day surveillance, in addition to monthly / quarterly</a:t>
            </a:r>
          </a:p>
          <a:p>
            <a:r>
              <a:rPr lang="en-US" dirty="0" smtClean="0"/>
              <a:t>Multiple mutually reinforcing interventions to reinforce protocol</a:t>
            </a:r>
          </a:p>
          <a:p>
            <a:r>
              <a:rPr lang="en-US" dirty="0" smtClean="0"/>
              <a:t>Active vs passive interventions</a:t>
            </a:r>
          </a:p>
          <a:p>
            <a:r>
              <a:rPr lang="en-US" dirty="0" smtClean="0"/>
              <a:t>Address adherence / administration of prophylaxis </a:t>
            </a:r>
          </a:p>
          <a:p>
            <a:r>
              <a:rPr lang="en-US" dirty="0" smtClean="0"/>
              <a:t>Address other failure modes / contributing factors to HA VTE</a:t>
            </a:r>
            <a:endParaRPr lang="en-US" dirty="0"/>
          </a:p>
        </p:txBody>
      </p:sp>
      <p:sp>
        <p:nvSpPr>
          <p:cNvPr id="5" name="TextBox 4"/>
          <p:cNvSpPr txBox="1"/>
          <p:nvPr/>
        </p:nvSpPr>
        <p:spPr>
          <a:xfrm>
            <a:off x="7865616" y="6436311"/>
            <a:ext cx="1056442" cy="369332"/>
          </a:xfrm>
          <a:prstGeom prst="rect">
            <a:avLst/>
          </a:prstGeom>
          <a:noFill/>
        </p:spPr>
        <p:txBody>
          <a:bodyPr wrap="square" rtlCol="0">
            <a:spAutoFit/>
          </a:bodyPr>
          <a:lstStyle/>
          <a:p>
            <a:r>
              <a:rPr lang="en-US" dirty="0" smtClean="0"/>
              <a:t>6</a:t>
            </a:r>
            <a:endParaRPr lang="en-US" dirty="0"/>
          </a:p>
        </p:txBody>
      </p:sp>
    </p:spTree>
    <p:extLst>
      <p:ext uri="{BB962C8B-B14F-4D97-AF65-F5344CB8AC3E}">
        <p14:creationId xmlns:p14="http://schemas.microsoft.com/office/powerpoint/2010/main" val="36274522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5565"/>
            <a:ext cx="8466667" cy="6826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FBB4C657-53BA-4C64-8161-364EC652DC57}" type="slidenum">
              <a:rPr lang="en-US" smtClean="0"/>
              <a:pPr/>
              <a:t>7</a:t>
            </a:fld>
            <a:endParaRPr lang="en-US" dirty="0"/>
          </a:p>
        </p:txBody>
      </p:sp>
      <p:sp>
        <p:nvSpPr>
          <p:cNvPr id="3" name="TextBox 2"/>
          <p:cNvSpPr txBox="1"/>
          <p:nvPr/>
        </p:nvSpPr>
        <p:spPr>
          <a:xfrm>
            <a:off x="8762260" y="6356350"/>
            <a:ext cx="319596" cy="369332"/>
          </a:xfrm>
          <a:prstGeom prst="rect">
            <a:avLst/>
          </a:prstGeom>
          <a:noFill/>
        </p:spPr>
        <p:txBody>
          <a:bodyPr wrap="square" rtlCol="0">
            <a:spAutoFit/>
          </a:bodyPr>
          <a:lstStyle/>
          <a:p>
            <a:r>
              <a:rPr lang="en-US" dirty="0" smtClean="0"/>
              <a:t>7</a:t>
            </a:r>
            <a:endParaRPr lang="en-US" dirty="0"/>
          </a:p>
        </p:txBody>
      </p:sp>
    </p:spTree>
    <p:extLst>
      <p:ext uri="{BB962C8B-B14F-4D97-AF65-F5344CB8AC3E}">
        <p14:creationId xmlns:p14="http://schemas.microsoft.com/office/powerpoint/2010/main" val="2346155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idx="4294967295"/>
          </p:nvPr>
        </p:nvSpPr>
        <p:spPr>
          <a:xfrm>
            <a:off x="748800" y="828125"/>
            <a:ext cx="8229600" cy="693738"/>
          </a:xfrm>
          <a:prstGeom prst="rect">
            <a:avLst/>
          </a:prstGeom>
        </p:spPr>
        <p:txBody>
          <a:bodyPr>
            <a:normAutofit fontScale="90000"/>
          </a:bodyPr>
          <a:lstStyle/>
          <a:p>
            <a:r>
              <a:rPr lang="en-US" sz="3600" dirty="0"/>
              <a:t> The Essential First Intervention</a:t>
            </a:r>
          </a:p>
        </p:txBody>
      </p:sp>
      <p:sp>
        <p:nvSpPr>
          <p:cNvPr id="105475" name="Rectangle 3"/>
          <p:cNvSpPr>
            <a:spLocks noGrp="1" noChangeArrowheads="1"/>
          </p:cNvSpPr>
          <p:nvPr>
            <p:ph idx="4294967295"/>
          </p:nvPr>
        </p:nvSpPr>
        <p:spPr>
          <a:xfrm>
            <a:off x="100800" y="2146639"/>
            <a:ext cx="8526463" cy="4572000"/>
          </a:xfrm>
          <a:prstGeom prst="rect">
            <a:avLst/>
          </a:prstGeom>
        </p:spPr>
        <p:txBody>
          <a:bodyPr>
            <a:normAutofit/>
          </a:bodyPr>
          <a:lstStyle/>
          <a:p>
            <a:pPr algn="ctr">
              <a:lnSpc>
                <a:spcPct val="90000"/>
              </a:lnSpc>
              <a:buFontTx/>
              <a:buNone/>
            </a:pPr>
            <a:endParaRPr lang="en-US" sz="2800" i="1" dirty="0"/>
          </a:p>
          <a:p>
            <a:pPr>
              <a:lnSpc>
                <a:spcPct val="90000"/>
              </a:lnSpc>
              <a:buFontTx/>
              <a:buNone/>
            </a:pPr>
            <a:r>
              <a:rPr lang="en-US" dirty="0"/>
              <a:t>1) a standardized VTE risk assessment, linked to…</a:t>
            </a:r>
          </a:p>
          <a:p>
            <a:pPr>
              <a:lnSpc>
                <a:spcPct val="90000"/>
              </a:lnSpc>
              <a:buFontTx/>
              <a:buNone/>
            </a:pPr>
            <a:r>
              <a:rPr lang="en-US" dirty="0"/>
              <a:t>2) a menu of appropriate prophylaxis options, plus…</a:t>
            </a:r>
          </a:p>
          <a:p>
            <a:pPr>
              <a:lnSpc>
                <a:spcPct val="90000"/>
              </a:lnSpc>
              <a:buFontTx/>
              <a:buNone/>
            </a:pPr>
            <a:r>
              <a:rPr lang="en-US" dirty="0"/>
              <a:t>3) a list of contraindications to pharmacologic VTE </a:t>
            </a:r>
            <a:r>
              <a:rPr lang="en-US" dirty="0" smtClean="0"/>
              <a:t>prophylaxis</a:t>
            </a:r>
            <a:endParaRPr lang="en-US" b="1" dirty="0"/>
          </a:p>
          <a:p>
            <a:pPr algn="ctr">
              <a:lnSpc>
                <a:spcPct val="90000"/>
              </a:lnSpc>
              <a:buFontTx/>
              <a:buNone/>
            </a:pPr>
            <a:r>
              <a:rPr lang="en-US" b="1" dirty="0"/>
              <a:t>Challenges:</a:t>
            </a:r>
            <a:r>
              <a:rPr lang="en-US" b="1" i="1" dirty="0"/>
              <a:t> </a:t>
            </a:r>
          </a:p>
          <a:p>
            <a:pPr algn="ctr">
              <a:lnSpc>
                <a:spcPct val="90000"/>
              </a:lnSpc>
              <a:buFontTx/>
              <a:buNone/>
            </a:pPr>
            <a:r>
              <a:rPr lang="en-US" b="1" i="1" dirty="0"/>
              <a:t>Make it easy to use (“automatic”)</a:t>
            </a:r>
          </a:p>
          <a:p>
            <a:pPr algn="ctr">
              <a:lnSpc>
                <a:spcPct val="90000"/>
              </a:lnSpc>
              <a:buFontTx/>
              <a:buNone/>
            </a:pPr>
            <a:r>
              <a:rPr lang="en-US" b="1" i="1" dirty="0"/>
              <a:t>Make sure it captures almost all patients</a:t>
            </a:r>
          </a:p>
          <a:p>
            <a:pPr algn="ctr">
              <a:lnSpc>
                <a:spcPct val="90000"/>
              </a:lnSpc>
              <a:buFontTx/>
              <a:buNone/>
            </a:pPr>
            <a:r>
              <a:rPr lang="en-US" b="1" i="1" dirty="0"/>
              <a:t>Trade-off between guidance and ease of use / efficiency</a:t>
            </a:r>
          </a:p>
        </p:txBody>
      </p:sp>
      <p:sp>
        <p:nvSpPr>
          <p:cNvPr id="105476" name="Slide Number Placeholder 5"/>
          <p:cNvSpPr txBox="1">
            <a:spLocks noGrp="1"/>
          </p:cNvSpPr>
          <p:nvPr/>
        </p:nvSpPr>
        <p:spPr bwMode="auto">
          <a:xfrm>
            <a:off x="6553200" y="6245225"/>
            <a:ext cx="2133600" cy="47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fontAlgn="base">
              <a:spcBef>
                <a:spcPct val="0"/>
              </a:spcBef>
              <a:spcAft>
                <a:spcPct val="0"/>
              </a:spcAft>
              <a:defRPr>
                <a:solidFill>
                  <a:schemeClr val="tx1"/>
                </a:solidFill>
                <a:latin typeface="Arial" pitchFamily="34" charset="0"/>
              </a:defRPr>
            </a:lvl6pPr>
            <a:lvl7pPr marL="2971800" indent="-228600" fontAlgn="base">
              <a:spcBef>
                <a:spcPct val="0"/>
              </a:spcBef>
              <a:spcAft>
                <a:spcPct val="0"/>
              </a:spcAft>
              <a:defRPr>
                <a:solidFill>
                  <a:schemeClr val="tx1"/>
                </a:solidFill>
                <a:latin typeface="Arial" pitchFamily="34" charset="0"/>
              </a:defRPr>
            </a:lvl7pPr>
            <a:lvl8pPr marL="3429000" indent="-228600" fontAlgn="base">
              <a:spcBef>
                <a:spcPct val="0"/>
              </a:spcBef>
              <a:spcAft>
                <a:spcPct val="0"/>
              </a:spcAft>
              <a:defRPr>
                <a:solidFill>
                  <a:schemeClr val="tx1"/>
                </a:solidFill>
                <a:latin typeface="Arial" pitchFamily="34" charset="0"/>
              </a:defRPr>
            </a:lvl8pPr>
            <a:lvl9pPr marL="3886200" indent="-228600" fontAlgn="base">
              <a:spcBef>
                <a:spcPct val="0"/>
              </a:spcBef>
              <a:spcAft>
                <a:spcPct val="0"/>
              </a:spcAft>
              <a:defRPr>
                <a:solidFill>
                  <a:schemeClr val="tx1"/>
                </a:solidFill>
                <a:latin typeface="Arial" pitchFamily="34" charset="0"/>
              </a:defRPr>
            </a:lvl9pPr>
          </a:lstStyle>
          <a:p>
            <a:pPr algn="r" eaLnBrk="1" hangingPunct="1"/>
            <a:fld id="{7A28A7A4-24B4-45D4-95F4-DD864740FD5B}" type="slidenum">
              <a:rPr lang="en-US" sz="1400"/>
              <a:pPr algn="r" eaLnBrk="1" hangingPunct="1"/>
              <a:t>8</a:t>
            </a:fld>
            <a:endParaRPr lang="en-US" sz="1400" dirty="0"/>
          </a:p>
        </p:txBody>
      </p:sp>
      <p:sp>
        <p:nvSpPr>
          <p:cNvPr id="105477" name="Oval 5"/>
          <p:cNvSpPr>
            <a:spLocks noChangeArrowheads="1"/>
          </p:cNvSpPr>
          <p:nvPr/>
        </p:nvSpPr>
        <p:spPr bwMode="auto">
          <a:xfrm>
            <a:off x="3022200" y="1600200"/>
            <a:ext cx="2971800" cy="914400"/>
          </a:xfrm>
          <a:prstGeom prst="ellipse">
            <a:avLst/>
          </a:prstGeom>
          <a:solidFill>
            <a:srgbClr val="0000FF"/>
          </a:solidFill>
          <a:ln w="2540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3200" dirty="0">
                <a:solidFill>
                  <a:schemeClr val="bg1"/>
                </a:solidFill>
              </a:rPr>
              <a:t>VTE Protocol</a:t>
            </a:r>
          </a:p>
        </p:txBody>
      </p:sp>
      <p:sp>
        <p:nvSpPr>
          <p:cNvPr id="2" name="TextBox 1"/>
          <p:cNvSpPr txBox="1"/>
          <p:nvPr/>
        </p:nvSpPr>
        <p:spPr>
          <a:xfrm>
            <a:off x="363984" y="284086"/>
            <a:ext cx="3000653" cy="369332"/>
          </a:xfrm>
          <a:prstGeom prst="rect">
            <a:avLst/>
          </a:prstGeom>
          <a:noFill/>
        </p:spPr>
        <p:txBody>
          <a:bodyPr wrap="square" rtlCol="0">
            <a:spAutoFit/>
          </a:bodyPr>
          <a:lstStyle/>
          <a:p>
            <a:r>
              <a:rPr lang="en-US" dirty="0" smtClean="0">
                <a:solidFill>
                  <a:schemeClr val="bg1"/>
                </a:solidFill>
              </a:rPr>
              <a:t>Protocol</a:t>
            </a:r>
            <a:endParaRPr lang="en-US" dirty="0">
              <a:solidFill>
                <a:schemeClr val="bg1"/>
              </a:solidFill>
            </a:endParaRPr>
          </a:p>
        </p:txBody>
      </p:sp>
    </p:spTree>
    <p:extLst>
      <p:ext uri="{BB962C8B-B14F-4D97-AF65-F5344CB8AC3E}">
        <p14:creationId xmlns:p14="http://schemas.microsoft.com/office/powerpoint/2010/main" val="309131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487" y="659907"/>
            <a:ext cx="8229600" cy="838200"/>
          </a:xfrm>
        </p:spPr>
        <p:txBody>
          <a:bodyPr/>
          <a:lstStyle/>
          <a:p>
            <a:r>
              <a:rPr lang="en-US" sz="2200" dirty="0" smtClean="0"/>
              <a:t>Characteristics of the hypothetical ideal protocol</a:t>
            </a:r>
            <a:br>
              <a:rPr lang="en-US" sz="2200" dirty="0" smtClean="0"/>
            </a:br>
            <a:r>
              <a:rPr lang="en-US" sz="1600" b="0" i="1" dirty="0" smtClean="0"/>
              <a:t>Trade-offs and prioritization of characteristics often needed</a:t>
            </a:r>
            <a:endParaRPr lang="en-US" sz="2200" i="1" dirty="0"/>
          </a:p>
        </p:txBody>
      </p:sp>
      <p:sp>
        <p:nvSpPr>
          <p:cNvPr id="3" name="Content Placeholder 2"/>
          <p:cNvSpPr>
            <a:spLocks noGrp="1"/>
          </p:cNvSpPr>
          <p:nvPr>
            <p:ph idx="1"/>
          </p:nvPr>
        </p:nvSpPr>
        <p:spPr>
          <a:xfrm>
            <a:off x="370938" y="1600200"/>
            <a:ext cx="8229599" cy="5016599"/>
          </a:xfrm>
        </p:spPr>
        <p:txBody>
          <a:bodyPr>
            <a:normAutofit fontScale="92500"/>
          </a:bodyPr>
          <a:lstStyle/>
          <a:p>
            <a:pPr lvl="0"/>
            <a:r>
              <a:rPr lang="en-US" dirty="0"/>
              <a:t>Accurately detects all patients at risk </a:t>
            </a:r>
            <a:r>
              <a:rPr lang="en-US" dirty="0" smtClean="0"/>
              <a:t>for DVT</a:t>
            </a:r>
            <a:r>
              <a:rPr lang="en-US" dirty="0"/>
              <a:t>.</a:t>
            </a:r>
          </a:p>
          <a:p>
            <a:pPr lvl="0"/>
            <a:r>
              <a:rPr lang="en-US" dirty="0"/>
              <a:t>Reliably </a:t>
            </a:r>
            <a:r>
              <a:rPr lang="en-US" u="sng" dirty="0"/>
              <a:t>excludes</a:t>
            </a:r>
            <a:r>
              <a:rPr lang="en-US" dirty="0"/>
              <a:t> patients who would be unlikely to develop DVT, minimizing inappropriate over-prophylaxis in those of lower risk. </a:t>
            </a:r>
          </a:p>
          <a:p>
            <a:pPr lvl="0"/>
            <a:r>
              <a:rPr lang="en-US" dirty="0"/>
              <a:t>Provides actionable recommendations for permutations of VTE and bleeding risk.</a:t>
            </a:r>
          </a:p>
          <a:p>
            <a:pPr lvl="0"/>
            <a:r>
              <a:rPr lang="en-US" dirty="0"/>
              <a:t>Simple to use in routine clinical </a:t>
            </a:r>
            <a:r>
              <a:rPr lang="en-US" dirty="0" smtClean="0"/>
              <a:t>practice</a:t>
            </a:r>
            <a:endParaRPr lang="en-US" dirty="0"/>
          </a:p>
          <a:p>
            <a:pPr lvl="0"/>
            <a:r>
              <a:rPr lang="en-US" dirty="0" smtClean="0"/>
              <a:t>Identifies patients that should have a combination of  </a:t>
            </a:r>
            <a:r>
              <a:rPr lang="en-US" dirty="0"/>
              <a:t>mechanical and anticoagulant prophylaxis.</a:t>
            </a:r>
          </a:p>
          <a:p>
            <a:pPr lvl="0"/>
            <a:r>
              <a:rPr lang="en-US" dirty="0" smtClean="0"/>
              <a:t>Lends </a:t>
            </a:r>
            <a:r>
              <a:rPr lang="en-US" dirty="0"/>
              <a:t>itself to </a:t>
            </a:r>
            <a:r>
              <a:rPr lang="en-US" dirty="0" smtClean="0"/>
              <a:t>automation</a:t>
            </a:r>
            <a:r>
              <a:rPr lang="en-US" dirty="0"/>
              <a:t> </a:t>
            </a:r>
            <a:r>
              <a:rPr lang="en-US" dirty="0" smtClean="0"/>
              <a:t>or </a:t>
            </a:r>
            <a:r>
              <a:rPr lang="en-US" dirty="0"/>
              <a:t>dynamic ongoing re-evaluations. </a:t>
            </a:r>
            <a:endParaRPr lang="en-US" dirty="0" smtClean="0"/>
          </a:p>
          <a:p>
            <a:r>
              <a:rPr lang="en-US" dirty="0"/>
              <a:t>Integration results in convincing decreases in hospital-associated VTE without any increase in bleeding</a:t>
            </a:r>
            <a:r>
              <a:rPr lang="en-US" dirty="0" smtClean="0"/>
              <a:t>.</a:t>
            </a:r>
          </a:p>
          <a:p>
            <a:pPr marL="0" indent="0">
              <a:buNone/>
            </a:pPr>
            <a:endParaRPr lang="en-US" dirty="0"/>
          </a:p>
          <a:p>
            <a:pPr lvl="0"/>
            <a:endParaRPr lang="en-US" dirty="0"/>
          </a:p>
          <a:p>
            <a:endParaRPr lang="en-US" dirty="0"/>
          </a:p>
        </p:txBody>
      </p:sp>
      <p:sp>
        <p:nvSpPr>
          <p:cNvPr id="5" name="TextBox 4"/>
          <p:cNvSpPr txBox="1"/>
          <p:nvPr/>
        </p:nvSpPr>
        <p:spPr>
          <a:xfrm>
            <a:off x="370938" y="301841"/>
            <a:ext cx="3020332" cy="369332"/>
          </a:xfrm>
          <a:prstGeom prst="rect">
            <a:avLst/>
          </a:prstGeom>
          <a:noFill/>
        </p:spPr>
        <p:txBody>
          <a:bodyPr wrap="square" rtlCol="0">
            <a:spAutoFit/>
          </a:bodyPr>
          <a:lstStyle/>
          <a:p>
            <a:r>
              <a:rPr lang="en-US" dirty="0" smtClean="0">
                <a:solidFill>
                  <a:schemeClr val="bg1"/>
                </a:solidFill>
              </a:rPr>
              <a:t>Protocol</a:t>
            </a:r>
            <a:endParaRPr lang="en-US" dirty="0">
              <a:solidFill>
                <a:schemeClr val="bg1"/>
              </a:solidFill>
            </a:endParaRPr>
          </a:p>
        </p:txBody>
      </p:sp>
      <p:sp>
        <p:nvSpPr>
          <p:cNvPr id="6" name="TextBox 5"/>
          <p:cNvSpPr txBox="1"/>
          <p:nvPr/>
        </p:nvSpPr>
        <p:spPr>
          <a:xfrm>
            <a:off x="8238478" y="6365289"/>
            <a:ext cx="807868" cy="369332"/>
          </a:xfrm>
          <a:prstGeom prst="rect">
            <a:avLst/>
          </a:prstGeom>
          <a:noFill/>
        </p:spPr>
        <p:txBody>
          <a:bodyPr wrap="square" rtlCol="0">
            <a:spAutoFit/>
          </a:bodyPr>
          <a:lstStyle/>
          <a:p>
            <a:r>
              <a:rPr lang="en-US" dirty="0" smtClean="0"/>
              <a:t>9</a:t>
            </a:r>
            <a:endParaRPr lang="en-US" dirty="0"/>
          </a:p>
        </p:txBody>
      </p:sp>
    </p:spTree>
    <p:extLst>
      <p:ext uri="{BB962C8B-B14F-4D97-AF65-F5344CB8AC3E}">
        <p14:creationId xmlns:p14="http://schemas.microsoft.com/office/powerpoint/2010/main" val="29781904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LIMITERS" val="3.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UCSDHS - Scenery - Dark">
  <a:themeElements>
    <a:clrScheme name="Custom 5">
      <a:dk1>
        <a:srgbClr val="262626"/>
      </a:dk1>
      <a:lt1>
        <a:sysClr val="window" lastClr="FFFFFF"/>
      </a:lt1>
      <a:dk2>
        <a:srgbClr val="569BBE"/>
      </a:dk2>
      <a:lt2>
        <a:srgbClr val="FFFFFF"/>
      </a:lt2>
      <a:accent1>
        <a:srgbClr val="00245D"/>
      </a:accent1>
      <a:accent2>
        <a:srgbClr val="6A85BA"/>
      </a:accent2>
      <a:accent3>
        <a:srgbClr val="59B297"/>
      </a:accent3>
      <a:accent4>
        <a:srgbClr val="24ADAE"/>
      </a:accent4>
      <a:accent5>
        <a:srgbClr val="A1BF87"/>
      </a:accent5>
      <a:accent6>
        <a:srgbClr val="4D361E"/>
      </a:accent6>
      <a:hlink>
        <a:srgbClr val="003699"/>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9525">
          <a:solidFill>
            <a:schemeClr val="bg1">
              <a:lumMod val="50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ock_M_UMHS_theme">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MedicalCenterPPT_template-16x9">
  <a:themeElements>
    <a:clrScheme name="SOTHS">
      <a:dk1>
        <a:srgbClr val="003278"/>
      </a:dk1>
      <a:lt1>
        <a:sysClr val="window" lastClr="FFFFFF"/>
      </a:lt1>
      <a:dk2>
        <a:srgbClr val="00447C"/>
      </a:dk2>
      <a:lt2>
        <a:srgbClr val="E7F1F3"/>
      </a:lt2>
      <a:accent1>
        <a:srgbClr val="38939B"/>
      </a:accent1>
      <a:accent2>
        <a:srgbClr val="BB8D0B"/>
      </a:accent2>
      <a:accent3>
        <a:srgbClr val="3B6E8F"/>
      </a:accent3>
      <a:accent4>
        <a:srgbClr val="524E86"/>
      </a:accent4>
      <a:accent5>
        <a:srgbClr val="FAF6EA"/>
      </a:accent5>
      <a:accent6>
        <a:srgbClr val="00447C"/>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F7F23520614C4448AB108F2D6A45B8B" ma:contentTypeVersion="1" ma:contentTypeDescription="Create a new document." ma:contentTypeScope="" ma:versionID="e8c85c9d1fe87f0c33248781d2aba375">
  <xsd:schema xmlns:xsd="http://www.w3.org/2001/XMLSchema" xmlns:p="http://schemas.microsoft.com/office/2006/metadata/properties" xmlns:ns1="http://schemas.microsoft.com/sharepoint/v3" targetNamespace="http://schemas.microsoft.com/office/2006/metadata/properties" ma:root="true" ma:fieldsID="cea3d0222cc48e78637d781e16be94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8" nillable="true" ma:displayName="Scheduling Start Date" ma:description="" ma:internalName="PublishingStartDate">
      <xsd:simpleType>
        <xsd:restriction base="dms:Unknown"/>
      </xsd:simpleType>
    </xsd:element>
    <xsd:element name="PublishingExpirationDate" ma:index="9" nillable="true" ma:displayName="Scheduling End Date" ma:description=""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CE0759A-A62E-4057-B16A-D4A621CF6035}">
  <ds:schemaRefs>
    <ds:schemaRef ds:uri="http://schemas.microsoft.com/sharepoint/v3/contenttype/forms"/>
  </ds:schemaRefs>
</ds:datastoreItem>
</file>

<file path=customXml/itemProps2.xml><?xml version="1.0" encoding="utf-8"?>
<ds:datastoreItem xmlns:ds="http://schemas.openxmlformats.org/officeDocument/2006/customXml" ds:itemID="{12C6079C-0AB3-4218-BEB8-E85E4C9CAF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99C394D-12F3-472A-82EE-FB5FA3CFFC7D}">
  <ds:schemaRefs>
    <ds:schemaRef ds:uri="http://purl.org/dc/dcmitype/"/>
    <ds:schemaRef ds:uri="http://schemas.microsoft.com/office/2006/documentManagement/types"/>
    <ds:schemaRef ds:uri="http://schemas.microsoft.com/office/2006/metadata/properties"/>
    <ds:schemaRef ds:uri="http://purl.org/dc/elements/1.1/"/>
    <ds:schemaRef ds:uri="http://schemas.microsoft.com/sharepoint/v3"/>
    <ds:schemaRef ds:uri="http://purl.org/dc/term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6014</TotalTime>
  <Words>3191</Words>
  <Application>Microsoft Office PowerPoint</Application>
  <PresentationFormat>On-screen Show (4:3)</PresentationFormat>
  <Paragraphs>463</Paragraphs>
  <Slides>44</Slides>
  <Notes>13</Notes>
  <HiddenSlides>0</HiddenSlides>
  <MMClips>0</MMClips>
  <ScaleCrop>false</ScaleCrop>
  <HeadingPairs>
    <vt:vector size="8" baseType="variant">
      <vt:variant>
        <vt:lpstr>Fonts Used</vt:lpstr>
      </vt:variant>
      <vt:variant>
        <vt:i4>11</vt:i4>
      </vt:variant>
      <vt:variant>
        <vt:lpstr>Theme</vt:lpstr>
      </vt:variant>
      <vt:variant>
        <vt:i4>3</vt:i4>
      </vt:variant>
      <vt:variant>
        <vt:lpstr>Embedded OLE Servers</vt:lpstr>
      </vt:variant>
      <vt:variant>
        <vt:i4>1</vt:i4>
      </vt:variant>
      <vt:variant>
        <vt:lpstr>Slide Titles</vt:lpstr>
      </vt:variant>
      <vt:variant>
        <vt:i4>44</vt:i4>
      </vt:variant>
    </vt:vector>
  </HeadingPairs>
  <TitlesOfParts>
    <vt:vector size="59" baseType="lpstr">
      <vt:lpstr>Arial</vt:lpstr>
      <vt:lpstr>Calibri</vt:lpstr>
      <vt:lpstr>Garamond</vt:lpstr>
      <vt:lpstr>ＭＳ Ｐゴシック</vt:lpstr>
      <vt:lpstr>ＭＳ Ｐゴシック</vt:lpstr>
      <vt:lpstr>Symbol</vt:lpstr>
      <vt:lpstr>Times</vt:lpstr>
      <vt:lpstr>Times New Roman</vt:lpstr>
      <vt:lpstr>Verdana</vt:lpstr>
      <vt:lpstr>Wingdings</vt:lpstr>
      <vt:lpstr>ヒラギノ角ゴ Pro W3</vt:lpstr>
      <vt:lpstr>UCSDHS - Scenery - Dark</vt:lpstr>
      <vt:lpstr>Block_M_UMHS_theme</vt:lpstr>
      <vt:lpstr>MedicalCenterPPT_template-16x9</vt:lpstr>
      <vt:lpstr>Chart</vt:lpstr>
      <vt:lpstr>Preventing Hospital-Associated Venous Thromboembolism: Practical Strategies That Work</vt:lpstr>
      <vt:lpstr>Conflict of Interest</vt:lpstr>
      <vt:lpstr>Abbreviations – Terms </vt:lpstr>
      <vt:lpstr> A Major Source of Mortality and Morbidity</vt:lpstr>
      <vt:lpstr>QI Framework and Strategies that Work  </vt:lpstr>
      <vt:lpstr>Strategies to Reduce HA VTE</vt:lpstr>
      <vt:lpstr>PowerPoint Presentation</vt:lpstr>
      <vt:lpstr> The Essential First Intervention</vt:lpstr>
      <vt:lpstr>Characteristics of the hypothetical ideal protocol Trade-offs and prioritization of characteristics often needed</vt:lpstr>
      <vt:lpstr>Hierarchy of Reliability</vt:lpstr>
      <vt:lpstr>Protocol </vt:lpstr>
      <vt:lpstr>Prompt -  Not a protocol -  No CDS offered</vt:lpstr>
      <vt:lpstr>Over 20 different VTE risk assessment models</vt:lpstr>
      <vt:lpstr>PowerPoint Presentation</vt:lpstr>
      <vt:lpstr>PowerPoint Presentation</vt:lpstr>
      <vt:lpstr>PowerPoint Presentation</vt:lpstr>
      <vt:lpstr>PowerPoint Presentation</vt:lpstr>
      <vt:lpstr>Updated Model – More c/w AT9 guidelines </vt:lpstr>
      <vt:lpstr>UC Davis Medical Center  3 bucket model algorithm assoc. w/ reduction in HA VTE</vt:lpstr>
      <vt:lpstr>Effective Implementation / CDS Principles</vt:lpstr>
      <vt:lpstr>Effective Implementation / CDS Principles</vt:lpstr>
      <vt:lpstr>Key Strategies Implementing Caprini Model Courtesy Marc Moote, PA-C</vt:lpstr>
      <vt:lpstr>PowerPoint Presentation</vt:lpstr>
      <vt:lpstr>PowerPoint Presentation</vt:lpstr>
      <vt:lpstr>Classic 3 bucket model implementation   Courtesy Dr. Lori Porter, Good Samaritan Regional Medical Center</vt:lpstr>
      <vt:lpstr>Risk-appropriate prophylaxis options appear after risk level chosen.    High Risk requires dual prophylaxis</vt:lpstr>
      <vt:lpstr>Contraindications captured if pharmacologic prophylaxis not ordered for a patient at risk of DVT. </vt:lpstr>
      <vt:lpstr>PowerPoint Presentation</vt:lpstr>
      <vt:lpstr>PowerPoint Presentation</vt:lpstr>
      <vt:lpstr>PowerPoint Presentation</vt:lpstr>
      <vt:lpstr>PowerPoint Presentation</vt:lpstr>
      <vt:lpstr>PowerPoint Presentation</vt:lpstr>
      <vt:lpstr>TJC and SCIP Measures</vt:lpstr>
      <vt:lpstr>Outcomes measure for HA VTE and Preventable VTE</vt:lpstr>
      <vt:lpstr>Need to address all common failures in process</vt:lpstr>
      <vt:lpstr>Strategies for VTE Prevention Beyond order sets </vt:lpstr>
      <vt:lpstr>PowerPoint Presentation</vt:lpstr>
      <vt:lpstr> MEASURE-VENTION  </vt:lpstr>
      <vt:lpstr>PowerPoint Presentation</vt:lpstr>
      <vt:lpstr>PowerPoint Presentation</vt:lpstr>
      <vt:lpstr>Patient Enemy #1:  Bed</vt:lpstr>
      <vt:lpstr>PICC Lines</vt:lpstr>
      <vt:lpstr>Practices to Reduce PICC complications</vt:lpstr>
      <vt:lpstr>Questions / Answers / Comments?</vt:lpstr>
    </vt:vector>
  </TitlesOfParts>
  <Company>UCSD Medical Center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Lisa Fullam</cp:lastModifiedBy>
  <cp:revision>226</cp:revision>
  <cp:lastPrinted>2011-01-21T21:57:02Z</cp:lastPrinted>
  <dcterms:created xsi:type="dcterms:W3CDTF">2011-07-09T18:22:40Z</dcterms:created>
  <dcterms:modified xsi:type="dcterms:W3CDTF">2016-01-06T00:17:36Z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0x010100BF7F23520614C4448AB108F2D6A45B8B</vt:lpwstr>
  </property>
</Properties>
</file>